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2" r:id="rId3"/>
    <p:sldId id="256" r:id="rId4"/>
    <p:sldId id="283" r:id="rId5"/>
    <p:sldId id="284" r:id="rId6"/>
    <p:sldId id="28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77" autoAdjust="0"/>
  </p:normalViewPr>
  <p:slideViewPr>
    <p:cSldViewPr>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F3C5175-3867-4AA0-8CB5-FB18F3C6CD45}"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261476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3C5175-3867-4AA0-8CB5-FB18F3C6CD45}"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268255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3C5175-3867-4AA0-8CB5-FB18F3C6CD45}"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337714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lvl1pPr>
              <a:defRPr sz="2400"/>
            </a:lvl1pPr>
          </a:lstStyle>
          <a:p>
            <a:r>
              <a:rPr lang="en-US" dirty="0"/>
              <a:t>Click to edit Master title style</a:t>
            </a:r>
          </a:p>
        </p:txBody>
      </p:sp>
      <p:sp>
        <p:nvSpPr>
          <p:cNvPr id="3" name="Content Placeholder 2"/>
          <p:cNvSpPr>
            <a:spLocks noGrp="1"/>
          </p:cNvSpPr>
          <p:nvPr>
            <p:ph idx="1"/>
          </p:nvPr>
        </p:nvSpPr>
        <p:spPr>
          <a:xfrm>
            <a:off x="457200" y="1219200"/>
            <a:ext cx="8229600" cy="4906963"/>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3C5175-3867-4AA0-8CB5-FB18F3C6CD45}" type="datetimeFigureOut">
              <a:rPr lang="en-US" smtClean="0"/>
              <a:t>9/14/2018</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188569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3C5175-3867-4AA0-8CB5-FB18F3C6CD45}"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273721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3C5175-3867-4AA0-8CB5-FB18F3C6CD45}"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170341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3C5175-3867-4AA0-8CB5-FB18F3C6CD45}" type="datetimeFigureOut">
              <a:rPr lang="en-US" smtClean="0"/>
              <a:t>9/14/2018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3886022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3C5175-3867-4AA0-8CB5-FB18F3C6CD45}" type="datetimeFigureOut">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230215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C5175-3867-4AA0-8CB5-FB18F3C6CD45}" type="datetimeFigureOut">
              <a:rPr lang="en-US" smtClean="0"/>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162253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3C5175-3867-4AA0-8CB5-FB18F3C6CD45}"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361953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3C5175-3867-4AA0-8CB5-FB18F3C6CD45}"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48BB2-5E54-4AAD-92A6-7ABE565A9AD5}" type="slidenum">
              <a:rPr lang="en-US" smtClean="0"/>
              <a:t>‹#›</a:t>
            </a:fld>
            <a:endParaRPr lang="en-US"/>
          </a:p>
        </p:txBody>
      </p:sp>
    </p:spTree>
    <p:extLst>
      <p:ext uri="{BB962C8B-B14F-4D97-AF65-F5344CB8AC3E}">
        <p14:creationId xmlns:p14="http://schemas.microsoft.com/office/powerpoint/2010/main" val="413654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C5175-3867-4AA0-8CB5-FB18F3C6CD45}" type="datetimeFigureOut">
              <a:rPr lang="en-US" smtClean="0"/>
              <a:t>9/14/2018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48BB2-5E54-4AAD-92A6-7ABE565A9AD5}" type="slidenum">
              <a:rPr lang="en-US" smtClean="0"/>
              <a:t>‹#›</a:t>
            </a:fld>
            <a:endParaRPr lang="en-US"/>
          </a:p>
        </p:txBody>
      </p:sp>
    </p:spTree>
    <p:extLst>
      <p:ext uri="{BB962C8B-B14F-4D97-AF65-F5344CB8AC3E}">
        <p14:creationId xmlns:p14="http://schemas.microsoft.com/office/powerpoint/2010/main" val="3666953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42925"/>
            <a:ext cx="7772400" cy="2609851"/>
          </a:xfrm>
        </p:spPr>
        <p:txBody>
          <a:bodyPr>
            <a:normAutofit/>
          </a:bodyPr>
          <a:lstStyle/>
          <a:p>
            <a:r>
              <a:rPr lang="en-US" sz="2800" b="1" dirty="0"/>
              <a:t>Professional Development Day (PDD)</a:t>
            </a:r>
            <a:br>
              <a:rPr lang="en-US" sz="2800" b="1" dirty="0"/>
            </a:br>
            <a:r>
              <a:rPr lang="en-US" sz="2800" b="1" dirty="0"/>
              <a:t> </a:t>
            </a:r>
            <a:br>
              <a:rPr lang="en-US" sz="2800" b="1" dirty="0"/>
            </a:br>
            <a:r>
              <a:rPr lang="en-US" sz="4000" b="1" dirty="0"/>
              <a:t>Social &amp; Business Networking</a:t>
            </a:r>
            <a:br>
              <a:rPr lang="en-US" sz="4000" b="1" dirty="0"/>
            </a:br>
            <a:r>
              <a:rPr lang="en-US" sz="4000" b="1" dirty="0"/>
              <a:t>the Daily Scrum Way</a:t>
            </a:r>
          </a:p>
        </p:txBody>
      </p:sp>
      <p:pic>
        <p:nvPicPr>
          <p:cNvPr id="3" name="Picture 2">
            <a:extLst>
              <a:ext uri="{FF2B5EF4-FFF2-40B4-BE49-F238E27FC236}">
                <a16:creationId xmlns:a16="http://schemas.microsoft.com/office/drawing/2014/main" id="{F3E11161-01DC-482B-A526-3BEA247DF6DC}"/>
              </a:ext>
            </a:extLst>
          </p:cNvPr>
          <p:cNvPicPr>
            <a:picLocks noChangeAspect="1"/>
          </p:cNvPicPr>
          <p:nvPr/>
        </p:nvPicPr>
        <p:blipFill>
          <a:blip r:embed="rId2"/>
          <a:stretch>
            <a:fillRect/>
          </a:stretch>
        </p:blipFill>
        <p:spPr>
          <a:xfrm>
            <a:off x="2819400" y="5289713"/>
            <a:ext cx="4181475" cy="723900"/>
          </a:xfrm>
          <a:prstGeom prst="rect">
            <a:avLst/>
          </a:prstGeom>
        </p:spPr>
      </p:pic>
      <p:sp>
        <p:nvSpPr>
          <p:cNvPr id="9" name="Subtitle 8">
            <a:extLst>
              <a:ext uri="{FF2B5EF4-FFF2-40B4-BE49-F238E27FC236}">
                <a16:creationId xmlns:a16="http://schemas.microsoft.com/office/drawing/2014/main" id="{AF6B04C7-602A-4891-99AC-593CDD433ACF}"/>
              </a:ext>
            </a:extLst>
          </p:cNvPr>
          <p:cNvSpPr>
            <a:spLocks noGrp="1"/>
          </p:cNvSpPr>
          <p:nvPr>
            <p:ph type="subTitle" idx="1"/>
          </p:nvPr>
        </p:nvSpPr>
        <p:spPr>
          <a:xfrm>
            <a:off x="1371600" y="3352800"/>
            <a:ext cx="6400800" cy="1752600"/>
          </a:xfrm>
        </p:spPr>
        <p:txBody>
          <a:bodyPr>
            <a:noAutofit/>
          </a:bodyPr>
          <a:lstStyle/>
          <a:p>
            <a:r>
              <a:rPr lang="en-US" sz="2800" dirty="0"/>
              <a:t>Agile is more than writing user stories and burndown charts. It is about building networks between people and having a little fun along the way.</a:t>
            </a:r>
          </a:p>
        </p:txBody>
      </p:sp>
      <p:sp>
        <p:nvSpPr>
          <p:cNvPr id="10" name="Rectangle 9">
            <a:extLst>
              <a:ext uri="{FF2B5EF4-FFF2-40B4-BE49-F238E27FC236}">
                <a16:creationId xmlns:a16="http://schemas.microsoft.com/office/drawing/2014/main" id="{7278E14E-C297-4ED4-B784-BBFB92253C2E}"/>
              </a:ext>
            </a:extLst>
          </p:cNvPr>
          <p:cNvSpPr/>
          <p:nvPr/>
        </p:nvSpPr>
        <p:spPr>
          <a:xfrm>
            <a:off x="3434894" y="6269022"/>
            <a:ext cx="2335768" cy="369332"/>
          </a:xfrm>
          <a:prstGeom prst="rect">
            <a:avLst/>
          </a:prstGeom>
        </p:spPr>
        <p:txBody>
          <a:bodyPr wrap="none">
            <a:spAutoFit/>
          </a:bodyPr>
          <a:lstStyle/>
          <a:p>
            <a:r>
              <a:rPr lang="en-US" b="1" i="1" dirty="0"/>
              <a:t>www.GregMester.com</a:t>
            </a:r>
          </a:p>
        </p:txBody>
      </p:sp>
    </p:spTree>
    <p:extLst>
      <p:ext uri="{BB962C8B-B14F-4D97-AF65-F5344CB8AC3E}">
        <p14:creationId xmlns:p14="http://schemas.microsoft.com/office/powerpoint/2010/main" val="4069180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394"/>
            <a:ext cx="8229600" cy="792162"/>
          </a:xfrm>
        </p:spPr>
        <p:txBody>
          <a:bodyPr>
            <a:normAutofit/>
          </a:bodyPr>
          <a:lstStyle/>
          <a:p>
            <a:r>
              <a:rPr lang="en-US" sz="2800" dirty="0"/>
              <a:t>Fun Daily Scrum Networking and ICE-BREAKER</a:t>
            </a:r>
          </a:p>
        </p:txBody>
      </p:sp>
      <p:sp>
        <p:nvSpPr>
          <p:cNvPr id="3" name="Content Placeholder 2">
            <a:extLst>
              <a:ext uri="{FF2B5EF4-FFF2-40B4-BE49-F238E27FC236}">
                <a16:creationId xmlns:a16="http://schemas.microsoft.com/office/drawing/2014/main" id="{7881ABA0-90C9-4891-B1AB-0AAD75E53A03}"/>
              </a:ext>
            </a:extLst>
          </p:cNvPr>
          <p:cNvSpPr>
            <a:spLocks noGrp="1"/>
          </p:cNvSpPr>
          <p:nvPr>
            <p:ph idx="1"/>
          </p:nvPr>
        </p:nvSpPr>
        <p:spPr>
          <a:xfrm>
            <a:off x="457200" y="1219200"/>
            <a:ext cx="8229600" cy="5105400"/>
          </a:xfrm>
        </p:spPr>
        <p:txBody>
          <a:bodyPr>
            <a:normAutofit fontScale="92500" lnSpcReduction="10000"/>
          </a:bodyPr>
          <a:lstStyle/>
          <a:p>
            <a:r>
              <a:rPr lang="en-US" dirty="0"/>
              <a:t>Goals: </a:t>
            </a:r>
          </a:p>
          <a:p>
            <a:pPr lvl="1"/>
            <a:r>
              <a:rPr lang="en-US" dirty="0"/>
              <a:t>A great tool to get teams to realize how easy it is to hold a daily scrum and it is applied here as a social networking ice breaker.  </a:t>
            </a:r>
          </a:p>
          <a:p>
            <a:pPr lvl="1"/>
            <a:r>
              <a:rPr lang="en-US" dirty="0"/>
              <a:t>People will make personal connections and create social and professional connections throughout the conference.</a:t>
            </a:r>
          </a:p>
          <a:p>
            <a:pPr lvl="1"/>
            <a:endParaRPr lang="en-US" dirty="0"/>
          </a:p>
          <a:p>
            <a:r>
              <a:rPr lang="en-US" dirty="0"/>
              <a:t>Traditional Daily Scrum Questions:</a:t>
            </a:r>
          </a:p>
          <a:p>
            <a:pPr marL="800100" lvl="1" indent="-342900">
              <a:buFont typeface="+mj-lt"/>
              <a:buAutoNum type="arabicPeriod"/>
            </a:pPr>
            <a:r>
              <a:rPr lang="en-US" dirty="0"/>
              <a:t>What did you get “Done” yesterday?</a:t>
            </a:r>
          </a:p>
          <a:p>
            <a:pPr marL="800100" lvl="1" indent="-342900">
              <a:buFont typeface="+mj-lt"/>
              <a:buAutoNum type="arabicPeriod"/>
            </a:pPr>
            <a:r>
              <a:rPr lang="en-US" dirty="0"/>
              <a:t>What do you “Plan” to do today?</a:t>
            </a:r>
          </a:p>
          <a:p>
            <a:pPr marL="800100" lvl="1" indent="-342900">
              <a:buFont typeface="+mj-lt"/>
              <a:buAutoNum type="arabicPeriod"/>
            </a:pPr>
            <a:r>
              <a:rPr lang="en-US" dirty="0"/>
              <a:t>Are there any Blockers to you achieving your Plan?</a:t>
            </a:r>
          </a:p>
          <a:p>
            <a:pPr marL="1200150" lvl="2" indent="-342900"/>
            <a:r>
              <a:rPr lang="en-US" dirty="0"/>
              <a:t>I typically ask that teammates mention any time off that might impact transitions of work, like kids doctor’s appointment or just taking the afternoon off</a:t>
            </a:r>
          </a:p>
          <a:p>
            <a:pPr marL="1200150" lvl="2" indent="-342900"/>
            <a:endParaRPr lang="en-US" dirty="0"/>
          </a:p>
          <a:p>
            <a:pPr marL="400050"/>
            <a:r>
              <a:rPr lang="en-US" dirty="0"/>
              <a:t>Daily Scrum can get boring </a:t>
            </a:r>
          </a:p>
          <a:p>
            <a:pPr marL="800100" lvl="1"/>
            <a:r>
              <a:rPr lang="en-US" dirty="0"/>
              <a:t>I coach my Scrum Masters to change it up at times</a:t>
            </a:r>
          </a:p>
          <a:p>
            <a:pPr marL="800100" lvl="1"/>
            <a:r>
              <a:rPr lang="en-US" dirty="0"/>
              <a:t>Also this exercise is a great way to get teams into that personal connection or network</a:t>
            </a:r>
          </a:p>
          <a:p>
            <a:pPr marL="800100" lvl="1"/>
            <a:r>
              <a:rPr lang="en-US" dirty="0"/>
              <a:t>Make sure the Teams do not become Robots </a:t>
            </a:r>
            <a:r>
              <a:rPr lang="en-US" dirty="0">
                <a:sym typeface="Wingdings" panose="05000000000000000000" pitchFamily="2" charset="2"/>
              </a:rPr>
              <a:t></a:t>
            </a:r>
            <a:endParaRPr lang="en-US" dirty="0"/>
          </a:p>
        </p:txBody>
      </p:sp>
      <p:sp>
        <p:nvSpPr>
          <p:cNvPr id="5" name="Rectangle 4">
            <a:extLst>
              <a:ext uri="{FF2B5EF4-FFF2-40B4-BE49-F238E27FC236}">
                <a16:creationId xmlns:a16="http://schemas.microsoft.com/office/drawing/2014/main" id="{07F1A41B-F5A2-488B-8B91-D0E0193FECEE}"/>
              </a:ext>
            </a:extLst>
          </p:cNvPr>
          <p:cNvSpPr/>
          <p:nvPr/>
        </p:nvSpPr>
        <p:spPr>
          <a:xfrm>
            <a:off x="3434894" y="6269022"/>
            <a:ext cx="2335768" cy="369332"/>
          </a:xfrm>
          <a:prstGeom prst="rect">
            <a:avLst/>
          </a:prstGeom>
        </p:spPr>
        <p:txBody>
          <a:bodyPr wrap="none">
            <a:spAutoFit/>
          </a:bodyPr>
          <a:lstStyle/>
          <a:p>
            <a:r>
              <a:rPr lang="en-US" b="1" i="1" dirty="0"/>
              <a:t>www.GregMester.com</a:t>
            </a:r>
          </a:p>
        </p:txBody>
      </p:sp>
      <p:pic>
        <p:nvPicPr>
          <p:cNvPr id="7" name="Picture 6">
            <a:extLst>
              <a:ext uri="{FF2B5EF4-FFF2-40B4-BE49-F238E27FC236}">
                <a16:creationId xmlns:a16="http://schemas.microsoft.com/office/drawing/2014/main" id="{D8B08132-CF60-470D-975D-43E74583806D}"/>
              </a:ext>
            </a:extLst>
          </p:cNvPr>
          <p:cNvPicPr>
            <a:picLocks noChangeAspect="1"/>
          </p:cNvPicPr>
          <p:nvPr/>
        </p:nvPicPr>
        <p:blipFill>
          <a:blip r:embed="rId2"/>
          <a:stretch>
            <a:fillRect/>
          </a:stretch>
        </p:blipFill>
        <p:spPr>
          <a:xfrm>
            <a:off x="6019800" y="2361955"/>
            <a:ext cx="2470019" cy="1649323"/>
          </a:xfrm>
          <a:prstGeom prst="rect">
            <a:avLst/>
          </a:prstGeom>
        </p:spPr>
      </p:pic>
    </p:spTree>
    <p:extLst>
      <p:ext uri="{BB962C8B-B14F-4D97-AF65-F5344CB8AC3E}">
        <p14:creationId xmlns:p14="http://schemas.microsoft.com/office/powerpoint/2010/main" val="165915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3272" y="157590"/>
            <a:ext cx="8229600" cy="792162"/>
          </a:xfrm>
        </p:spPr>
        <p:txBody>
          <a:bodyPr>
            <a:normAutofit/>
          </a:bodyPr>
          <a:lstStyle/>
          <a:p>
            <a:r>
              <a:rPr lang="en-US" sz="2800" dirty="0"/>
              <a:t>Part A: What fun thing did you do last weekend? </a:t>
            </a:r>
          </a:p>
        </p:txBody>
      </p:sp>
      <p:sp>
        <p:nvSpPr>
          <p:cNvPr id="3" name="Content Placeholder 2">
            <a:extLst>
              <a:ext uri="{FF2B5EF4-FFF2-40B4-BE49-F238E27FC236}">
                <a16:creationId xmlns:a16="http://schemas.microsoft.com/office/drawing/2014/main" id="{7881ABA0-90C9-4891-B1AB-0AAD75E53A03}"/>
              </a:ext>
            </a:extLst>
          </p:cNvPr>
          <p:cNvSpPr>
            <a:spLocks noGrp="1"/>
          </p:cNvSpPr>
          <p:nvPr>
            <p:ph idx="1"/>
          </p:nvPr>
        </p:nvSpPr>
        <p:spPr>
          <a:xfrm>
            <a:off x="453272" y="849144"/>
            <a:ext cx="8229600" cy="5440362"/>
          </a:xfrm>
        </p:spPr>
        <p:txBody>
          <a:bodyPr>
            <a:normAutofit fontScale="85000" lnSpcReduction="10000"/>
          </a:bodyPr>
          <a:lstStyle/>
          <a:p>
            <a:r>
              <a:rPr lang="en-US" dirty="0"/>
              <a:t>Topic: Fun Daily Scrum Networking and ICE-BREAKER</a:t>
            </a:r>
          </a:p>
          <a:p>
            <a:r>
              <a:rPr lang="en-US" dirty="0"/>
              <a:t>Logistics: Form groups of less than 30 people</a:t>
            </a:r>
          </a:p>
          <a:p>
            <a:endParaRPr lang="en-US" dirty="0"/>
          </a:p>
          <a:p>
            <a:r>
              <a:rPr lang="en-US" dirty="0"/>
              <a:t>Introduction: Introduce yourself</a:t>
            </a:r>
          </a:p>
          <a:p>
            <a:r>
              <a:rPr lang="en-US" dirty="0"/>
              <a:t>Questions: </a:t>
            </a:r>
          </a:p>
          <a:p>
            <a:pPr marL="800100" lvl="1" indent="-342900">
              <a:buFont typeface="+mj-lt"/>
              <a:buAutoNum type="arabicPeriod"/>
            </a:pPr>
            <a:r>
              <a:rPr lang="en-US" dirty="0"/>
              <a:t>What fun thing did you do last weekend? </a:t>
            </a:r>
          </a:p>
          <a:p>
            <a:pPr marL="800100" lvl="1" indent="-342900">
              <a:buFont typeface="+mj-lt"/>
              <a:buAutoNum type="arabicPeriod"/>
            </a:pPr>
            <a:r>
              <a:rPr lang="en-US" dirty="0"/>
              <a:t>What fun thing do you plan to do this coming weekend? </a:t>
            </a:r>
          </a:p>
          <a:p>
            <a:pPr marL="800100" lvl="1" indent="-342900">
              <a:buFont typeface="+mj-lt"/>
              <a:buAutoNum type="arabicPeriod"/>
            </a:pPr>
            <a:r>
              <a:rPr lang="en-US" dirty="0"/>
              <a:t>What blockers do you have to having fun this weekend?</a:t>
            </a:r>
          </a:p>
          <a:p>
            <a:pPr marL="800100" lvl="1" indent="-342900">
              <a:buFont typeface="+mj-lt"/>
              <a:buAutoNum type="arabicPeriod"/>
            </a:pPr>
            <a:endParaRPr lang="en-US" dirty="0"/>
          </a:p>
          <a:p>
            <a:pPr marL="400050"/>
            <a:r>
              <a:rPr lang="en-US" dirty="0"/>
              <a:t>After you are Finished pass the ball to the next person</a:t>
            </a:r>
          </a:p>
          <a:p>
            <a:pPr marL="800100" lvl="1" indent="-342900">
              <a:buFont typeface="+mj-lt"/>
              <a:buAutoNum type="arabicPeriod"/>
            </a:pPr>
            <a:endParaRPr lang="en-US" dirty="0"/>
          </a:p>
          <a:p>
            <a:pPr marL="400050"/>
            <a:r>
              <a:rPr lang="en-US" dirty="0"/>
              <a:t>This exercise is supposed to:</a:t>
            </a:r>
          </a:p>
          <a:p>
            <a:pPr marL="800100" lvl="1"/>
            <a:r>
              <a:rPr lang="en-US" dirty="0"/>
              <a:t>Get people to know each other</a:t>
            </a:r>
          </a:p>
          <a:p>
            <a:pPr marL="800100" lvl="1"/>
            <a:r>
              <a:rPr lang="en-US" dirty="0"/>
              <a:t>Have some fun</a:t>
            </a:r>
          </a:p>
          <a:p>
            <a:pPr marL="800100" lvl="1"/>
            <a:r>
              <a:rPr lang="en-US" dirty="0"/>
              <a:t>Prove that Daily Scrum should not </a:t>
            </a:r>
            <a:br>
              <a:rPr lang="en-US" dirty="0"/>
            </a:br>
            <a:r>
              <a:rPr lang="en-US" dirty="0"/>
              <a:t>take long</a:t>
            </a:r>
          </a:p>
          <a:p>
            <a:pPr marL="1200150" lvl="2"/>
            <a:r>
              <a:rPr lang="en-US" dirty="0"/>
              <a:t>Teams of 30 people take less than </a:t>
            </a:r>
            <a:br>
              <a:rPr lang="en-US" dirty="0"/>
            </a:br>
            <a:r>
              <a:rPr lang="en-US" dirty="0"/>
              <a:t>10min</a:t>
            </a:r>
          </a:p>
          <a:p>
            <a:pPr marL="1200150" lvl="2"/>
            <a:endParaRPr lang="en-US" dirty="0"/>
          </a:p>
          <a:p>
            <a:pPr marL="400050"/>
            <a:r>
              <a:rPr lang="en-US" dirty="0"/>
              <a:t>Spend the Remaining time in the </a:t>
            </a:r>
            <a:br>
              <a:rPr lang="en-US" dirty="0"/>
            </a:br>
            <a:r>
              <a:rPr lang="en-US" dirty="0"/>
              <a:t>exercise and day making connections</a:t>
            </a:r>
          </a:p>
        </p:txBody>
      </p:sp>
      <p:pic>
        <p:nvPicPr>
          <p:cNvPr id="2" name="Picture 1">
            <a:extLst>
              <a:ext uri="{FF2B5EF4-FFF2-40B4-BE49-F238E27FC236}">
                <a16:creationId xmlns:a16="http://schemas.microsoft.com/office/drawing/2014/main" id="{409AE423-9E13-41EE-95EE-7E6F92149705}"/>
              </a:ext>
            </a:extLst>
          </p:cNvPr>
          <p:cNvPicPr>
            <a:picLocks noChangeAspect="1"/>
          </p:cNvPicPr>
          <p:nvPr/>
        </p:nvPicPr>
        <p:blipFill>
          <a:blip r:embed="rId2"/>
          <a:stretch>
            <a:fillRect/>
          </a:stretch>
        </p:blipFill>
        <p:spPr>
          <a:xfrm>
            <a:off x="4800600" y="3810000"/>
            <a:ext cx="4021666" cy="2322512"/>
          </a:xfrm>
          <a:prstGeom prst="rect">
            <a:avLst/>
          </a:prstGeom>
        </p:spPr>
      </p:pic>
      <p:sp>
        <p:nvSpPr>
          <p:cNvPr id="12" name="Rectangle 11">
            <a:extLst>
              <a:ext uri="{FF2B5EF4-FFF2-40B4-BE49-F238E27FC236}">
                <a16:creationId xmlns:a16="http://schemas.microsoft.com/office/drawing/2014/main" id="{81850A2D-D73E-4BCE-B4C7-361F19088A2D}"/>
              </a:ext>
            </a:extLst>
          </p:cNvPr>
          <p:cNvSpPr/>
          <p:nvPr/>
        </p:nvSpPr>
        <p:spPr>
          <a:xfrm>
            <a:off x="3434894" y="6269022"/>
            <a:ext cx="2335768" cy="369332"/>
          </a:xfrm>
          <a:prstGeom prst="rect">
            <a:avLst/>
          </a:prstGeom>
        </p:spPr>
        <p:txBody>
          <a:bodyPr wrap="none">
            <a:spAutoFit/>
          </a:bodyPr>
          <a:lstStyle/>
          <a:p>
            <a:r>
              <a:rPr lang="en-US" b="1" i="1" dirty="0"/>
              <a:t>www.GregMester.com</a:t>
            </a:r>
          </a:p>
        </p:txBody>
      </p:sp>
    </p:spTree>
    <p:extLst>
      <p:ext uri="{BB962C8B-B14F-4D97-AF65-F5344CB8AC3E}">
        <p14:creationId xmlns:p14="http://schemas.microsoft.com/office/powerpoint/2010/main" val="2953880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3272" y="157590"/>
            <a:ext cx="8229600" cy="792162"/>
          </a:xfrm>
        </p:spPr>
        <p:txBody>
          <a:bodyPr>
            <a:normAutofit/>
          </a:bodyPr>
          <a:lstStyle/>
          <a:p>
            <a:r>
              <a:rPr lang="en-US" sz="2800" dirty="0"/>
              <a:t>Part B: What is Next for Your IIBA Agile Journey? </a:t>
            </a:r>
          </a:p>
        </p:txBody>
      </p:sp>
      <p:sp>
        <p:nvSpPr>
          <p:cNvPr id="3" name="Content Placeholder 2">
            <a:extLst>
              <a:ext uri="{FF2B5EF4-FFF2-40B4-BE49-F238E27FC236}">
                <a16:creationId xmlns:a16="http://schemas.microsoft.com/office/drawing/2014/main" id="{7881ABA0-90C9-4891-B1AB-0AAD75E53A03}"/>
              </a:ext>
            </a:extLst>
          </p:cNvPr>
          <p:cNvSpPr>
            <a:spLocks noGrp="1"/>
          </p:cNvSpPr>
          <p:nvPr>
            <p:ph idx="1"/>
          </p:nvPr>
        </p:nvSpPr>
        <p:spPr>
          <a:xfrm>
            <a:off x="453272" y="1031394"/>
            <a:ext cx="8229600" cy="5440362"/>
          </a:xfrm>
        </p:spPr>
        <p:txBody>
          <a:bodyPr>
            <a:normAutofit fontScale="92500" lnSpcReduction="20000"/>
          </a:bodyPr>
          <a:lstStyle/>
          <a:p>
            <a:r>
              <a:rPr lang="en-US" dirty="0"/>
              <a:t>Topic: Fun Daily Scrum Networking and ICE-BREAKER / Business Connection</a:t>
            </a:r>
          </a:p>
          <a:p>
            <a:r>
              <a:rPr lang="en-US" dirty="0"/>
              <a:t>Logistics: Form groups of less than 30 people</a:t>
            </a:r>
          </a:p>
          <a:p>
            <a:endParaRPr lang="en-US"/>
          </a:p>
          <a:p>
            <a:r>
              <a:rPr lang="en-US"/>
              <a:t>Introduction</a:t>
            </a:r>
            <a:r>
              <a:rPr lang="en-US" dirty="0"/>
              <a:t>: Introduce yourself</a:t>
            </a:r>
          </a:p>
          <a:p>
            <a:r>
              <a:rPr lang="en-US" dirty="0"/>
              <a:t>Questions: </a:t>
            </a:r>
          </a:p>
          <a:p>
            <a:pPr marL="800100" lvl="1" indent="-342900">
              <a:buFont typeface="+mj-lt"/>
              <a:buAutoNum type="arabicPeriod"/>
            </a:pPr>
            <a:r>
              <a:rPr lang="en-US" dirty="0"/>
              <a:t>What new Agile technique/concept did you do last week or month? </a:t>
            </a:r>
          </a:p>
          <a:p>
            <a:pPr marL="800100" lvl="1" indent="-342900">
              <a:buFont typeface="+mj-lt"/>
              <a:buAutoNum type="arabicPeriod"/>
            </a:pPr>
            <a:r>
              <a:rPr lang="en-US" dirty="0"/>
              <a:t>What new Agile technique/concept would you like to learn today? </a:t>
            </a:r>
          </a:p>
          <a:p>
            <a:pPr marL="800100" lvl="1" indent="-342900">
              <a:buFont typeface="+mj-lt"/>
              <a:buAutoNum type="arabicPeriod"/>
            </a:pPr>
            <a:r>
              <a:rPr lang="en-US" dirty="0"/>
              <a:t>What blockers do you have to trying a new agile concept and could you use some help of follow-up with IIBA?</a:t>
            </a:r>
          </a:p>
          <a:p>
            <a:pPr marL="400050"/>
            <a:r>
              <a:rPr lang="en-US" dirty="0"/>
              <a:t>After you are Finished pass the ball to the next person</a:t>
            </a:r>
          </a:p>
          <a:p>
            <a:pPr marL="800100" lvl="1" indent="-342900">
              <a:buFont typeface="+mj-lt"/>
              <a:buAutoNum type="arabicPeriod"/>
            </a:pPr>
            <a:endParaRPr lang="en-US" dirty="0"/>
          </a:p>
          <a:p>
            <a:pPr marL="400050"/>
            <a:r>
              <a:rPr lang="en-US" dirty="0"/>
              <a:t>This exercise is supposed to:</a:t>
            </a:r>
          </a:p>
          <a:p>
            <a:pPr marL="800100" lvl="1"/>
            <a:r>
              <a:rPr lang="en-US" dirty="0"/>
              <a:t>Get people to think about their Agile Journey</a:t>
            </a:r>
          </a:p>
          <a:p>
            <a:pPr marL="800100" lvl="1"/>
            <a:r>
              <a:rPr lang="en-US" dirty="0"/>
              <a:t>Make some Business Connections</a:t>
            </a:r>
          </a:p>
          <a:p>
            <a:pPr marL="800100" lvl="1"/>
            <a:r>
              <a:rPr lang="en-US" dirty="0"/>
              <a:t>Share your Learning Goals</a:t>
            </a:r>
          </a:p>
          <a:p>
            <a:pPr marL="1200150" lvl="2"/>
            <a:r>
              <a:rPr lang="en-US" dirty="0"/>
              <a:t>Teams of 30 people take less than </a:t>
            </a:r>
            <a:br>
              <a:rPr lang="en-US" dirty="0"/>
            </a:br>
            <a:r>
              <a:rPr lang="en-US" dirty="0"/>
              <a:t>10min</a:t>
            </a:r>
          </a:p>
          <a:p>
            <a:pPr marL="1200150" lvl="2"/>
            <a:endParaRPr lang="en-US" dirty="0"/>
          </a:p>
          <a:p>
            <a:pPr marL="400050"/>
            <a:r>
              <a:rPr lang="en-US" dirty="0"/>
              <a:t>Spend the Remaining time in the </a:t>
            </a:r>
            <a:br>
              <a:rPr lang="en-US" dirty="0"/>
            </a:br>
            <a:r>
              <a:rPr lang="en-US" dirty="0"/>
              <a:t>exercise and day making connections</a:t>
            </a:r>
          </a:p>
        </p:txBody>
      </p:sp>
      <p:sp>
        <p:nvSpPr>
          <p:cNvPr id="12" name="Rectangle 11">
            <a:extLst>
              <a:ext uri="{FF2B5EF4-FFF2-40B4-BE49-F238E27FC236}">
                <a16:creationId xmlns:a16="http://schemas.microsoft.com/office/drawing/2014/main" id="{81850A2D-D73E-4BCE-B4C7-361F19088A2D}"/>
              </a:ext>
            </a:extLst>
          </p:cNvPr>
          <p:cNvSpPr/>
          <p:nvPr/>
        </p:nvSpPr>
        <p:spPr>
          <a:xfrm>
            <a:off x="3434894" y="6269022"/>
            <a:ext cx="2335768" cy="369332"/>
          </a:xfrm>
          <a:prstGeom prst="rect">
            <a:avLst/>
          </a:prstGeom>
        </p:spPr>
        <p:txBody>
          <a:bodyPr wrap="none">
            <a:spAutoFit/>
          </a:bodyPr>
          <a:lstStyle/>
          <a:p>
            <a:r>
              <a:rPr lang="en-US" b="1" i="1" dirty="0"/>
              <a:t>www.GregMester.com</a:t>
            </a:r>
          </a:p>
        </p:txBody>
      </p:sp>
      <p:grpSp>
        <p:nvGrpSpPr>
          <p:cNvPr id="32" name="Group 31">
            <a:extLst>
              <a:ext uri="{FF2B5EF4-FFF2-40B4-BE49-F238E27FC236}">
                <a16:creationId xmlns:a16="http://schemas.microsoft.com/office/drawing/2014/main" id="{314CBEDB-7BC4-472C-927D-A5BAEF29CEFD}"/>
              </a:ext>
            </a:extLst>
          </p:cNvPr>
          <p:cNvGrpSpPr/>
          <p:nvPr/>
        </p:nvGrpSpPr>
        <p:grpSpPr>
          <a:xfrm>
            <a:off x="5410200" y="3707844"/>
            <a:ext cx="3449538" cy="2183123"/>
            <a:chOff x="5410200" y="3707844"/>
            <a:chExt cx="3449538" cy="2183123"/>
          </a:xfrm>
        </p:grpSpPr>
        <p:sp>
          <p:nvSpPr>
            <p:cNvPr id="5" name="Oval 4">
              <a:extLst>
                <a:ext uri="{FF2B5EF4-FFF2-40B4-BE49-F238E27FC236}">
                  <a16:creationId xmlns:a16="http://schemas.microsoft.com/office/drawing/2014/main" id="{D9590F60-DDE1-4F3D-9884-0F863F8D8C92}"/>
                </a:ext>
              </a:extLst>
            </p:cNvPr>
            <p:cNvSpPr/>
            <p:nvPr/>
          </p:nvSpPr>
          <p:spPr>
            <a:xfrm>
              <a:off x="6318765" y="4585355"/>
              <a:ext cx="1600200" cy="1295400"/>
            </a:xfrm>
            <a:prstGeom prst="ellipse">
              <a:avLst/>
            </a:prstGeom>
            <a:solidFill>
              <a:schemeClr val="bg1">
                <a:lumMod val="95000"/>
              </a:schemeClr>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341E7E1E-CE8F-4B33-BA80-CEC02B15B8E0}"/>
                </a:ext>
              </a:extLst>
            </p:cNvPr>
            <p:cNvCxnSpPr/>
            <p:nvPr/>
          </p:nvCxnSpPr>
          <p:spPr>
            <a:xfrm>
              <a:off x="5410200" y="5890967"/>
              <a:ext cx="1315938" cy="0"/>
            </a:xfrm>
            <a:prstGeom prst="straightConnector1">
              <a:avLst/>
            </a:prstGeom>
            <a:solidFill>
              <a:schemeClr val="bg1">
                <a:lumMod val="95000"/>
              </a:schemeClr>
            </a:solidFill>
            <a:ln w="76200">
              <a:headEnd type="none" w="med" len="me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9" name="Straight Arrow Connector 8">
              <a:extLst>
                <a:ext uri="{FF2B5EF4-FFF2-40B4-BE49-F238E27FC236}">
                  <a16:creationId xmlns:a16="http://schemas.microsoft.com/office/drawing/2014/main" id="{CC14F98E-A708-42D8-AD3C-226B872C1287}"/>
                </a:ext>
              </a:extLst>
            </p:cNvPr>
            <p:cNvCxnSpPr/>
            <p:nvPr/>
          </p:nvCxnSpPr>
          <p:spPr>
            <a:xfrm>
              <a:off x="7543800" y="5880755"/>
              <a:ext cx="1315938" cy="0"/>
            </a:xfrm>
            <a:prstGeom prst="straightConnector1">
              <a:avLst/>
            </a:prstGeom>
            <a:solidFill>
              <a:schemeClr val="bg1">
                <a:lumMod val="95000"/>
              </a:schemeClr>
            </a:solidFill>
            <a:ln w="76200">
              <a:headEnd type="none" w="med" len="me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0" name="Straight Arrow Connector 9">
              <a:extLst>
                <a:ext uri="{FF2B5EF4-FFF2-40B4-BE49-F238E27FC236}">
                  <a16:creationId xmlns:a16="http://schemas.microsoft.com/office/drawing/2014/main" id="{015B2493-8184-4169-8BCC-09489BE40128}"/>
                </a:ext>
              </a:extLst>
            </p:cNvPr>
            <p:cNvCxnSpPr>
              <a:cxnSpLocks/>
            </p:cNvCxnSpPr>
            <p:nvPr/>
          </p:nvCxnSpPr>
          <p:spPr>
            <a:xfrm flipV="1">
              <a:off x="6629400" y="4572000"/>
              <a:ext cx="325338" cy="131976"/>
            </a:xfrm>
            <a:prstGeom prst="straightConnector1">
              <a:avLst/>
            </a:prstGeom>
            <a:solidFill>
              <a:schemeClr val="bg1">
                <a:lumMod val="95000"/>
              </a:schemeClr>
            </a:solidFill>
            <a:ln w="889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cxnSp>
          <p:nvCxnSpPr>
            <p:cNvPr id="15" name="Straight Arrow Connector 14">
              <a:extLst>
                <a:ext uri="{FF2B5EF4-FFF2-40B4-BE49-F238E27FC236}">
                  <a16:creationId xmlns:a16="http://schemas.microsoft.com/office/drawing/2014/main" id="{F1AFC819-14E1-4F95-91BD-B0CF02F82D6F}"/>
                </a:ext>
              </a:extLst>
            </p:cNvPr>
            <p:cNvCxnSpPr>
              <a:cxnSpLocks/>
            </p:cNvCxnSpPr>
            <p:nvPr/>
          </p:nvCxnSpPr>
          <p:spPr>
            <a:xfrm>
              <a:off x="7772400" y="4876800"/>
              <a:ext cx="146565" cy="245490"/>
            </a:xfrm>
            <a:prstGeom prst="straightConnector1">
              <a:avLst/>
            </a:prstGeom>
            <a:solidFill>
              <a:schemeClr val="bg1">
                <a:lumMod val="95000"/>
              </a:schemeClr>
            </a:solidFill>
            <a:ln w="889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nvGrpSpPr>
            <p:cNvPr id="31" name="Group 30">
              <a:extLst>
                <a:ext uri="{FF2B5EF4-FFF2-40B4-BE49-F238E27FC236}">
                  <a16:creationId xmlns:a16="http://schemas.microsoft.com/office/drawing/2014/main" id="{9F5B8564-8C54-4C6A-AB9E-06ECEAE3C7BE}"/>
                </a:ext>
              </a:extLst>
            </p:cNvPr>
            <p:cNvGrpSpPr/>
            <p:nvPr/>
          </p:nvGrpSpPr>
          <p:grpSpPr>
            <a:xfrm>
              <a:off x="7358500" y="4173744"/>
              <a:ext cx="564001" cy="559080"/>
              <a:chOff x="7358500" y="4173744"/>
              <a:chExt cx="564001" cy="559080"/>
            </a:xfrm>
            <a:effectLst>
              <a:glow rad="228600">
                <a:schemeClr val="accent5">
                  <a:satMod val="175000"/>
                  <a:alpha val="40000"/>
                </a:schemeClr>
              </a:glow>
            </a:effectLst>
          </p:grpSpPr>
          <p:sp>
            <p:nvSpPr>
              <p:cNvPr id="25" name="Oval 24">
                <a:extLst>
                  <a:ext uri="{FF2B5EF4-FFF2-40B4-BE49-F238E27FC236}">
                    <a16:creationId xmlns:a16="http://schemas.microsoft.com/office/drawing/2014/main" id="{171DF9D2-C45E-41ED-97F9-D14FC2DECD3F}"/>
                  </a:ext>
                </a:extLst>
              </p:cNvPr>
              <p:cNvSpPr/>
              <p:nvPr/>
            </p:nvSpPr>
            <p:spPr>
              <a:xfrm rot="4239802">
                <a:off x="7357129" y="4175115"/>
                <a:ext cx="559080" cy="556338"/>
              </a:xfrm>
              <a:prstGeom prst="ellipse">
                <a:avLst/>
              </a:prstGeom>
              <a:solidFill>
                <a:schemeClr val="bg1">
                  <a:lumMod val="95000"/>
                </a:schemeClr>
              </a:solidFill>
              <a:ln w="762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a:extLst>
                  <a:ext uri="{FF2B5EF4-FFF2-40B4-BE49-F238E27FC236}">
                    <a16:creationId xmlns:a16="http://schemas.microsoft.com/office/drawing/2014/main" id="{7A0E766A-EE69-44EB-B4F5-28414B7548B0}"/>
                  </a:ext>
                </a:extLst>
              </p:cNvPr>
              <p:cNvCxnSpPr>
                <a:cxnSpLocks/>
              </p:cNvCxnSpPr>
              <p:nvPr/>
            </p:nvCxnSpPr>
            <p:spPr>
              <a:xfrm rot="4239802" flipV="1">
                <a:off x="7837327" y="4328248"/>
                <a:ext cx="113667" cy="56680"/>
              </a:xfrm>
              <a:prstGeom prst="straightConnector1">
                <a:avLst/>
              </a:prstGeom>
              <a:solidFill>
                <a:schemeClr val="bg1">
                  <a:lumMod val="95000"/>
                </a:schemeClr>
              </a:solidFill>
              <a:ln w="85725">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sp>
          <p:nvSpPr>
            <p:cNvPr id="30" name="TextBox 29">
              <a:extLst>
                <a:ext uri="{FF2B5EF4-FFF2-40B4-BE49-F238E27FC236}">
                  <a16:creationId xmlns:a16="http://schemas.microsoft.com/office/drawing/2014/main" id="{743B62DC-03E2-4F7F-9089-189FCF1ECEEE}"/>
                </a:ext>
              </a:extLst>
            </p:cNvPr>
            <p:cNvSpPr txBox="1"/>
            <p:nvPr/>
          </p:nvSpPr>
          <p:spPr>
            <a:xfrm>
              <a:off x="7113405" y="3707844"/>
              <a:ext cx="1317990" cy="369332"/>
            </a:xfrm>
            <a:prstGeom prst="rect">
              <a:avLst/>
            </a:prstGeom>
            <a:noFill/>
          </p:spPr>
          <p:txBody>
            <a:bodyPr wrap="none" rtlCol="0">
              <a:spAutoFit/>
            </a:bodyPr>
            <a:lstStyle/>
            <a:p>
              <a:r>
                <a:rPr lang="en-US" b="1" i="1" dirty="0">
                  <a:solidFill>
                    <a:srgbClr val="00B050"/>
                  </a:solidFill>
                </a:rPr>
                <a:t>Daily Scrum</a:t>
              </a:r>
            </a:p>
          </p:txBody>
        </p:sp>
      </p:grpSp>
    </p:spTree>
    <p:extLst>
      <p:ext uri="{BB962C8B-B14F-4D97-AF65-F5344CB8AC3E}">
        <p14:creationId xmlns:p14="http://schemas.microsoft.com/office/powerpoint/2010/main" val="41017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3272" y="157590"/>
            <a:ext cx="8229600" cy="792162"/>
          </a:xfrm>
        </p:spPr>
        <p:txBody>
          <a:bodyPr>
            <a:normAutofit/>
          </a:bodyPr>
          <a:lstStyle/>
          <a:p>
            <a:r>
              <a:rPr lang="en-US" sz="2800" dirty="0"/>
              <a:t>Applying This Back in the Office</a:t>
            </a:r>
          </a:p>
        </p:txBody>
      </p:sp>
      <p:sp>
        <p:nvSpPr>
          <p:cNvPr id="3" name="Content Placeholder 2">
            <a:extLst>
              <a:ext uri="{FF2B5EF4-FFF2-40B4-BE49-F238E27FC236}">
                <a16:creationId xmlns:a16="http://schemas.microsoft.com/office/drawing/2014/main" id="{7881ABA0-90C9-4891-B1AB-0AAD75E53A03}"/>
              </a:ext>
            </a:extLst>
          </p:cNvPr>
          <p:cNvSpPr>
            <a:spLocks noGrp="1"/>
          </p:cNvSpPr>
          <p:nvPr>
            <p:ph idx="1"/>
          </p:nvPr>
        </p:nvSpPr>
        <p:spPr>
          <a:xfrm>
            <a:off x="453272" y="1188534"/>
            <a:ext cx="8229600" cy="4841706"/>
          </a:xfrm>
        </p:spPr>
        <p:txBody>
          <a:bodyPr>
            <a:normAutofit/>
          </a:bodyPr>
          <a:lstStyle/>
          <a:p>
            <a:r>
              <a:rPr lang="en-US" dirty="0"/>
              <a:t>Additional twists to this exercise for Agile Coaches and Scrum Masters</a:t>
            </a:r>
          </a:p>
          <a:p>
            <a:pPr lvl="1"/>
            <a:r>
              <a:rPr lang="en-US" dirty="0"/>
              <a:t>As the lead instructor walk around the room so the people learn not to talk to scrum master but each other</a:t>
            </a:r>
          </a:p>
          <a:p>
            <a:pPr lvl="1"/>
            <a:r>
              <a:rPr lang="en-US" dirty="0"/>
              <a:t>As the lead instructor work your way out of the room and allow the class</a:t>
            </a:r>
          </a:p>
          <a:p>
            <a:pPr lvl="1"/>
            <a:r>
              <a:rPr lang="en-US" dirty="0"/>
              <a:t>Get the students/team to pick the next person</a:t>
            </a:r>
          </a:p>
          <a:p>
            <a:pPr lvl="1"/>
            <a:r>
              <a:rPr lang="en-US" dirty="0"/>
              <a:t>Make sure you record how long it takes the team or class to go through the exercise.  Then ask the people for estimates as to how long they think it took for everyone to speak</a:t>
            </a:r>
          </a:p>
          <a:p>
            <a:endParaRPr lang="en-US" dirty="0"/>
          </a:p>
          <a:p>
            <a:r>
              <a:rPr lang="en-US" dirty="0"/>
              <a:t>The additional learning for the Team:</a:t>
            </a:r>
          </a:p>
          <a:p>
            <a:pPr lvl="1"/>
            <a:r>
              <a:rPr lang="en-US" dirty="0"/>
              <a:t>That a self directed work team can handle the daily scrum without the scrum master</a:t>
            </a:r>
          </a:p>
          <a:p>
            <a:pPr lvl="1"/>
            <a:r>
              <a:rPr lang="en-US" dirty="0"/>
              <a:t>They learn not to talk to the Scrum Master, but Each Other</a:t>
            </a:r>
          </a:p>
          <a:p>
            <a:pPr lvl="1"/>
            <a:r>
              <a:rPr lang="en-US" dirty="0"/>
              <a:t>They learn their estimate of time will probably be incorrect</a:t>
            </a:r>
          </a:p>
        </p:txBody>
      </p:sp>
      <p:sp>
        <p:nvSpPr>
          <p:cNvPr id="12" name="Rectangle 11">
            <a:extLst>
              <a:ext uri="{FF2B5EF4-FFF2-40B4-BE49-F238E27FC236}">
                <a16:creationId xmlns:a16="http://schemas.microsoft.com/office/drawing/2014/main" id="{81850A2D-D73E-4BCE-B4C7-361F19088A2D}"/>
              </a:ext>
            </a:extLst>
          </p:cNvPr>
          <p:cNvSpPr/>
          <p:nvPr/>
        </p:nvSpPr>
        <p:spPr>
          <a:xfrm>
            <a:off x="3434894" y="6269022"/>
            <a:ext cx="2335768" cy="369332"/>
          </a:xfrm>
          <a:prstGeom prst="rect">
            <a:avLst/>
          </a:prstGeom>
        </p:spPr>
        <p:txBody>
          <a:bodyPr wrap="none">
            <a:spAutoFit/>
          </a:bodyPr>
          <a:lstStyle/>
          <a:p>
            <a:r>
              <a:rPr lang="en-US" b="1" i="1" dirty="0"/>
              <a:t>www.GregMester.com</a:t>
            </a:r>
          </a:p>
        </p:txBody>
      </p:sp>
    </p:spTree>
    <p:extLst>
      <p:ext uri="{BB962C8B-B14F-4D97-AF65-F5344CB8AC3E}">
        <p14:creationId xmlns:p14="http://schemas.microsoft.com/office/powerpoint/2010/main" val="1584641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94518"/>
            <a:ext cx="8229600" cy="1015397"/>
          </a:xfrm>
        </p:spPr>
        <p:txBody>
          <a:bodyPr>
            <a:noAutofit/>
          </a:bodyPr>
          <a:lstStyle/>
          <a:p>
            <a:r>
              <a:rPr lang="en-US" sz="4800" b="1" i="1" dirty="0"/>
              <a:t>Thank You and </a:t>
            </a:r>
            <a:br>
              <a:rPr lang="en-US" sz="4800" b="1" i="1" dirty="0"/>
            </a:br>
            <a:r>
              <a:rPr lang="en-US" sz="4800" b="1" i="1" dirty="0"/>
              <a:t>Happy Scrumming</a:t>
            </a:r>
          </a:p>
        </p:txBody>
      </p:sp>
      <p:sp>
        <p:nvSpPr>
          <p:cNvPr id="5" name="Content Placeholder 4"/>
          <p:cNvSpPr>
            <a:spLocks noGrp="1"/>
          </p:cNvSpPr>
          <p:nvPr>
            <p:ph idx="1"/>
          </p:nvPr>
        </p:nvSpPr>
        <p:spPr>
          <a:xfrm>
            <a:off x="463485" y="2311294"/>
            <a:ext cx="8229600" cy="3962400"/>
          </a:xfrm>
        </p:spPr>
        <p:txBody>
          <a:bodyPr>
            <a:normAutofit lnSpcReduction="10000"/>
          </a:bodyPr>
          <a:lstStyle/>
          <a:p>
            <a:r>
              <a:rPr lang="en-US" b="1" dirty="0"/>
              <a:t>Contact Information:</a:t>
            </a:r>
          </a:p>
          <a:p>
            <a:pPr lvl="1"/>
            <a:r>
              <a:rPr lang="en-US" b="1" dirty="0"/>
              <a:t>Would you like an Agile Mentor?</a:t>
            </a:r>
          </a:p>
          <a:p>
            <a:pPr lvl="1"/>
            <a:r>
              <a:rPr lang="en-US" b="1" dirty="0"/>
              <a:t>Agile Training</a:t>
            </a:r>
          </a:p>
          <a:p>
            <a:pPr lvl="1"/>
            <a:r>
              <a:rPr lang="en-US" b="1" dirty="0"/>
              <a:t>Find out what other Agile Groups are in the Philadelphia area</a:t>
            </a:r>
          </a:p>
          <a:p>
            <a:pPr lvl="1"/>
            <a:endParaRPr lang="en-US" b="1" dirty="0"/>
          </a:p>
          <a:p>
            <a:pPr marL="457200" lvl="1" indent="0" algn="ctr">
              <a:buNone/>
            </a:pPr>
            <a:r>
              <a:rPr lang="en-US" sz="2800" b="1" i="1" dirty="0"/>
              <a:t>www.GregMester.com</a:t>
            </a:r>
          </a:p>
          <a:p>
            <a:pPr marL="457200" lvl="1" indent="0" algn="ctr">
              <a:buNone/>
            </a:pPr>
            <a:r>
              <a:rPr lang="en-US" b="1" dirty="0"/>
              <a:t>Email: greg.mester@gregmester.com</a:t>
            </a:r>
          </a:p>
          <a:p>
            <a:pPr marL="457200" lvl="1" indent="0" algn="ctr">
              <a:buNone/>
            </a:pPr>
            <a:r>
              <a:rPr lang="en-US" dirty="0"/>
              <a:t>Twitter: @</a:t>
            </a:r>
            <a:r>
              <a:rPr lang="en-US" dirty="0" err="1"/>
              <a:t>gemphilly</a:t>
            </a:r>
            <a:endParaRPr lang="en-US" dirty="0"/>
          </a:p>
          <a:p>
            <a:pPr lvl="1"/>
            <a:endParaRPr lang="en-US" dirty="0"/>
          </a:p>
          <a:p>
            <a:pPr lvl="1"/>
            <a:r>
              <a:rPr lang="en-US" dirty="0"/>
              <a:t>Twitter List to follow </a:t>
            </a:r>
            <a:r>
              <a:rPr lang="en-US" dirty="0" err="1"/>
              <a:t>Agilist</a:t>
            </a:r>
            <a:r>
              <a:rPr lang="en-US" dirty="0"/>
              <a:t> around the country</a:t>
            </a:r>
          </a:p>
          <a:p>
            <a:pPr lvl="2"/>
            <a:r>
              <a:rPr lang="en-US" b="1" i="1" dirty="0"/>
              <a:t>http://www.gregmester.com/twitter-agilist/</a:t>
            </a:r>
          </a:p>
          <a:p>
            <a:pPr lvl="2"/>
            <a:r>
              <a:rPr lang="en-US" b="1" i="1" dirty="0"/>
              <a:t>https://twitter.com/gemphilly/lists/agilists</a:t>
            </a:r>
          </a:p>
        </p:txBody>
      </p:sp>
      <p:pic>
        <p:nvPicPr>
          <p:cNvPr id="2" name="Picture 1">
            <a:extLst>
              <a:ext uri="{FF2B5EF4-FFF2-40B4-BE49-F238E27FC236}">
                <a16:creationId xmlns:a16="http://schemas.microsoft.com/office/drawing/2014/main" id="{77580856-D047-4BBE-8F2A-C4E849EBEEAD}"/>
              </a:ext>
            </a:extLst>
          </p:cNvPr>
          <p:cNvPicPr>
            <a:picLocks noChangeAspect="1"/>
          </p:cNvPicPr>
          <p:nvPr/>
        </p:nvPicPr>
        <p:blipFill>
          <a:blip r:embed="rId2"/>
          <a:stretch>
            <a:fillRect/>
          </a:stretch>
        </p:blipFill>
        <p:spPr>
          <a:xfrm>
            <a:off x="5943600" y="5334000"/>
            <a:ext cx="1072408" cy="619316"/>
          </a:xfrm>
          <a:prstGeom prst="rect">
            <a:avLst/>
          </a:prstGeom>
        </p:spPr>
      </p:pic>
    </p:spTree>
    <p:extLst>
      <p:ext uri="{BB962C8B-B14F-4D97-AF65-F5344CB8AC3E}">
        <p14:creationId xmlns:p14="http://schemas.microsoft.com/office/powerpoint/2010/main" val="2554131822"/>
      </p:ext>
    </p:extLst>
  </p:cSld>
  <p:clrMapOvr>
    <a:masterClrMapping/>
  </p:clrMapOvr>
</p:sld>
</file>

<file path=ppt/theme/theme1.xml><?xml version="1.0" encoding="utf-8"?>
<a:theme xmlns:a="http://schemas.openxmlformats.org/drawingml/2006/main" name="Office Theme">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937</TotalTime>
  <Words>540</Words>
  <Application>Microsoft Office PowerPoint</Application>
  <PresentationFormat>On-screen Show (4:3)</PresentationFormat>
  <Paragraphs>84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Office Theme</vt:lpstr>
      <vt:lpstr>Professional Development Day (PDD)   Social &amp; Business Networking the Daily Scrum Way</vt:lpstr>
      <vt:lpstr>Fun Daily Scrum Networking and ICE-BREAKER</vt:lpstr>
      <vt:lpstr>Part A: What fun thing did you do last weekend? </vt:lpstr>
      <vt:lpstr>Part B: What is Next for Your IIBA Agile Journey? </vt:lpstr>
      <vt:lpstr>Applying This Back in the Office</vt:lpstr>
      <vt:lpstr>Thank You and  Happy Scrumming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about Greg Mester Daily Scrum Social Networking IIBA 20180913</dc:title>
  <dc:creator>Administrator</dc:creator>
  <cp:lastModifiedBy>Greg Mester</cp:lastModifiedBy>
  <cp:revision>61</cp:revision>
  <dcterms:created xsi:type="dcterms:W3CDTF">2012-12-27T04:01:09Z</dcterms:created>
  <dcterms:modified xsi:type="dcterms:W3CDTF">2018-09-14T06:24:00Z</dcterms:modified>
</cp:coreProperties>
</file>