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302" r:id="rId4"/>
    <p:sldId id="303" r:id="rId5"/>
    <p:sldId id="305" r:id="rId6"/>
    <p:sldId id="307" r:id="rId7"/>
    <p:sldId id="287" r:id="rId8"/>
    <p:sldId id="286" r:id="rId9"/>
    <p:sldId id="301" r:id="rId10"/>
    <p:sldId id="313" r:id="rId11"/>
    <p:sldId id="315" r:id="rId12"/>
    <p:sldId id="306" r:id="rId13"/>
    <p:sldId id="297" r:id="rId14"/>
    <p:sldId id="304" r:id="rId15"/>
    <p:sldId id="300" r:id="rId16"/>
    <p:sldId id="308" r:id="rId17"/>
    <p:sldId id="309" r:id="rId18"/>
    <p:sldId id="295" r:id="rId19"/>
    <p:sldId id="296" r:id="rId20"/>
    <p:sldId id="299" r:id="rId21"/>
    <p:sldId id="312" r:id="rId22"/>
    <p:sldId id="314" r:id="rId23"/>
    <p:sldId id="281" r:id="rId24"/>
    <p:sldId id="316" r:id="rId25"/>
    <p:sldId id="290" r:id="rId26"/>
    <p:sldId id="289" r:id="rId27"/>
    <p:sldId id="294" r:id="rId28"/>
    <p:sldId id="292" r:id="rId29"/>
    <p:sldId id="293" r:id="rId30"/>
    <p:sldId id="310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77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5175-3867-4AA0-8CB5-FB18F3C6CD45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8BB2-5E54-4AAD-92A6-7ABE565A9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2925"/>
            <a:ext cx="7772400" cy="2609851"/>
          </a:xfrm>
        </p:spPr>
        <p:txBody>
          <a:bodyPr>
            <a:normAutofit/>
          </a:bodyPr>
          <a:lstStyle/>
          <a:p>
            <a:r>
              <a:rPr lang="en-US" sz="2800" b="1" dirty="0"/>
              <a:t>Professional Development Day (PDD)</a:t>
            </a:r>
            <a:br>
              <a:rPr lang="en-US" sz="2800" b="1" dirty="0"/>
            </a:b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4000" b="1" dirty="0"/>
              <a:t>Agile Story Telling</a:t>
            </a:r>
            <a:br>
              <a:rPr lang="en-US" sz="4000" b="1" dirty="0"/>
            </a:br>
            <a:r>
              <a:rPr lang="en-US" sz="4000" b="1" dirty="0"/>
              <a:t>Requirements Refinement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E11161-01DC-482B-A526-3BEA247D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289713"/>
            <a:ext cx="4181475" cy="723900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AF6B04C7-602A-4891-99AC-593CDD433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/>
              <a:t>Getting Stories Ready for the Development (Cross-functional Dev &amp; Test) Teams</a:t>
            </a:r>
          </a:p>
          <a:p>
            <a:r>
              <a:rPr lang="en-US" sz="2800"/>
              <a:t>Looking at XP</a:t>
            </a:r>
            <a:r>
              <a:rPr lang="en-US" sz="2800" dirty="0"/>
              <a:t>, Scrum, Kanban or Lean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E14E-C297-4ED4-B784-BBFB92253C2E}"/>
              </a:ext>
            </a:extLst>
          </p:cNvPr>
          <p:cNvSpPr/>
          <p:nvPr/>
        </p:nvSpPr>
        <p:spPr>
          <a:xfrm>
            <a:off x="3434894" y="6269022"/>
            <a:ext cx="233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www.GregMester.com</a:t>
            </a:r>
          </a:p>
        </p:txBody>
      </p:sp>
    </p:spTree>
    <p:extLst>
      <p:ext uri="{BB962C8B-B14F-4D97-AF65-F5344CB8AC3E}">
        <p14:creationId xmlns:p14="http://schemas.microsoft.com/office/powerpoint/2010/main" val="406918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F72458-6178-4471-88B1-6B30B7E0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02" y="1524000"/>
            <a:ext cx="8761795" cy="46865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99FA8C-923E-47B7-8087-A3AEC62E5EA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Vision (Prioritizing Features and Build Pieces)</a:t>
            </a:r>
          </a:p>
        </p:txBody>
      </p:sp>
    </p:spTree>
    <p:extLst>
      <p:ext uri="{BB962C8B-B14F-4D97-AF65-F5344CB8AC3E}">
        <p14:creationId xmlns:p14="http://schemas.microsoft.com/office/powerpoint/2010/main" val="242913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B668-B8B9-407F-A810-90CDE87C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23464"/>
            <a:ext cx="8229600" cy="639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Feature and Story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E60B-B786-42E4-BA9B-228AB931E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291" y="838200"/>
            <a:ext cx="4038600" cy="2743200"/>
          </a:xfrm>
        </p:spPr>
        <p:txBody>
          <a:bodyPr>
            <a:normAutofit/>
          </a:bodyPr>
          <a:lstStyle/>
          <a:p>
            <a:r>
              <a:rPr lang="en-US" sz="1800" dirty="0"/>
              <a:t>Feature Characteristics</a:t>
            </a:r>
          </a:p>
          <a:p>
            <a:pPr lvl="1"/>
            <a:r>
              <a:rPr lang="en-US" sz="1600" dirty="0"/>
              <a:t>Very Large Story</a:t>
            </a:r>
          </a:p>
          <a:p>
            <a:pPr lvl="1"/>
            <a:r>
              <a:rPr lang="en-US" sz="1600" dirty="0"/>
              <a:t>Typically Lots of “And’s” in the description</a:t>
            </a:r>
          </a:p>
          <a:p>
            <a:pPr lvl="1"/>
            <a:r>
              <a:rPr lang="en-US" sz="1600" dirty="0"/>
              <a:t>Can bridge more than one Sprint</a:t>
            </a:r>
          </a:p>
          <a:p>
            <a:pPr lvl="1"/>
            <a:r>
              <a:rPr lang="en-US" sz="1600" dirty="0"/>
              <a:t>Made up of more than one Story/Requirement</a:t>
            </a:r>
          </a:p>
          <a:p>
            <a:pPr lvl="1"/>
            <a:r>
              <a:rPr lang="en-US" sz="1600" dirty="0"/>
              <a:t>Integration 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1928A-C444-4D53-9358-9ED1A6611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1291" y="838200"/>
            <a:ext cx="4038600" cy="2743200"/>
          </a:xfrm>
        </p:spPr>
        <p:txBody>
          <a:bodyPr/>
          <a:lstStyle/>
          <a:p>
            <a:r>
              <a:rPr lang="en-US" sz="1800" dirty="0"/>
              <a:t>Story Characteristics</a:t>
            </a:r>
          </a:p>
          <a:p>
            <a:pPr lvl="1"/>
            <a:r>
              <a:rPr lang="en-US" sz="1600" dirty="0"/>
              <a:t>Small Size (INVEST)</a:t>
            </a:r>
          </a:p>
          <a:p>
            <a:pPr lvl="1"/>
            <a:r>
              <a:rPr lang="en-US" sz="1600" dirty="0"/>
              <a:t>Very Few if any “And’s” in the descriptions</a:t>
            </a:r>
          </a:p>
          <a:p>
            <a:pPr lvl="1"/>
            <a:r>
              <a:rPr lang="en-US" sz="1600" dirty="0"/>
              <a:t>Complete in one Sprint</a:t>
            </a:r>
          </a:p>
          <a:p>
            <a:pPr lvl="1"/>
            <a:r>
              <a:rPr lang="en-US" sz="1600" dirty="0"/>
              <a:t>Ideally Complete in a day or two</a:t>
            </a:r>
          </a:p>
          <a:p>
            <a:pPr lvl="2"/>
            <a:r>
              <a:rPr lang="en-US" sz="1600" dirty="0"/>
              <a:t>Includes Dev &amp; Testing </a:t>
            </a:r>
          </a:p>
          <a:p>
            <a:pPr lvl="1"/>
            <a:r>
              <a:rPr lang="en-US" sz="1600" dirty="0"/>
              <a:t>Take into account Automation Testing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628E92-1AF4-44B5-9599-9D01BEA45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97215"/>
              </p:ext>
            </p:extLst>
          </p:nvPr>
        </p:nvGraphicFramePr>
        <p:xfrm>
          <a:off x="823189" y="3429000"/>
          <a:ext cx="7543805" cy="328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761">
                  <a:extLst>
                    <a:ext uri="{9D8B030D-6E8A-4147-A177-3AD203B41FA5}">
                      <a16:colId xmlns:a16="http://schemas.microsoft.com/office/drawing/2014/main" val="3270904093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val="539113106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val="3836244732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val="126065325"/>
                    </a:ext>
                  </a:extLst>
                </a:gridCol>
                <a:gridCol w="1508761">
                  <a:extLst>
                    <a:ext uri="{9D8B030D-6E8A-4147-A177-3AD203B41FA5}">
                      <a16:colId xmlns:a16="http://schemas.microsoft.com/office/drawing/2014/main" val="1576250185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Sprint 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985250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0690144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032172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4802989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8765595"/>
                  </a:ext>
                </a:extLst>
              </a:tr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367486"/>
                  </a:ext>
                </a:extLst>
              </a:tr>
              <a:tr h="3146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Velocity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06091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B2849E1F-DA40-4187-8926-D563A4A99AB0}"/>
              </a:ext>
            </a:extLst>
          </p:cNvPr>
          <p:cNvSpPr/>
          <p:nvPr/>
        </p:nvSpPr>
        <p:spPr>
          <a:xfrm>
            <a:off x="2446479" y="3811966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CEE410-A44C-4288-830D-9FCC8DF97253}"/>
              </a:ext>
            </a:extLst>
          </p:cNvPr>
          <p:cNvSpPr/>
          <p:nvPr/>
        </p:nvSpPr>
        <p:spPr>
          <a:xfrm>
            <a:off x="3132279" y="3811966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593AF7-9E74-4885-96EE-D569D8318BDF}"/>
              </a:ext>
            </a:extLst>
          </p:cNvPr>
          <p:cNvSpPr/>
          <p:nvPr/>
        </p:nvSpPr>
        <p:spPr>
          <a:xfrm>
            <a:off x="3894279" y="4343055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37C501-8836-49B5-B986-B5BFE8DA8559}"/>
              </a:ext>
            </a:extLst>
          </p:cNvPr>
          <p:cNvSpPr/>
          <p:nvPr/>
        </p:nvSpPr>
        <p:spPr>
          <a:xfrm>
            <a:off x="2446479" y="4849901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4E04C5-C1E1-4791-92E2-82AC66C14D21}"/>
              </a:ext>
            </a:extLst>
          </p:cNvPr>
          <p:cNvSpPr/>
          <p:nvPr/>
        </p:nvSpPr>
        <p:spPr>
          <a:xfrm>
            <a:off x="5380181" y="4849901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2735D2-9C72-4658-99D2-C7B3A7E08DB3}"/>
              </a:ext>
            </a:extLst>
          </p:cNvPr>
          <p:cNvSpPr/>
          <p:nvPr/>
        </p:nvSpPr>
        <p:spPr>
          <a:xfrm>
            <a:off x="6113317" y="484124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DA9A0F-5B1D-41D9-BAD5-F53197713DAC}"/>
              </a:ext>
            </a:extLst>
          </p:cNvPr>
          <p:cNvSpPr/>
          <p:nvPr/>
        </p:nvSpPr>
        <p:spPr>
          <a:xfrm>
            <a:off x="4679370" y="5384457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F01B6-66E6-405A-BE84-A3FB93A10844}"/>
              </a:ext>
            </a:extLst>
          </p:cNvPr>
          <p:cNvSpPr/>
          <p:nvPr/>
        </p:nvSpPr>
        <p:spPr>
          <a:xfrm>
            <a:off x="6942279" y="5384457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F01C1A-F3B3-439C-9716-4E83A1A26CBA}"/>
              </a:ext>
            </a:extLst>
          </p:cNvPr>
          <p:cNvSpPr/>
          <p:nvPr/>
        </p:nvSpPr>
        <p:spPr>
          <a:xfrm>
            <a:off x="7628081" y="5389938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A2A564-F425-4E91-9BBE-AF163BE7D959}"/>
              </a:ext>
            </a:extLst>
          </p:cNvPr>
          <p:cNvSpPr/>
          <p:nvPr/>
        </p:nvSpPr>
        <p:spPr>
          <a:xfrm>
            <a:off x="4577772" y="4348536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370359-E2F3-4C03-A793-2EA0BFA19F82}"/>
              </a:ext>
            </a:extLst>
          </p:cNvPr>
          <p:cNvSpPr/>
          <p:nvPr/>
        </p:nvSpPr>
        <p:spPr>
          <a:xfrm>
            <a:off x="6156034" y="5892455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AC145C-11C9-4D4B-90E9-2B387D72E0BD}"/>
              </a:ext>
            </a:extLst>
          </p:cNvPr>
          <p:cNvSpPr/>
          <p:nvPr/>
        </p:nvSpPr>
        <p:spPr>
          <a:xfrm>
            <a:off x="6942279" y="5888992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6473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7AFD45-71C5-4846-B303-B22253F9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8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Story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BE86-BA1D-42C1-9842-EF961228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470" y="123536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INVEST</a:t>
            </a:r>
          </a:p>
          <a:p>
            <a:pPr lvl="1"/>
            <a:r>
              <a:rPr lang="en-US" b="1" u="sng" dirty="0"/>
              <a:t>I</a:t>
            </a:r>
            <a:r>
              <a:rPr lang="en-US" dirty="0"/>
              <a:t>ndependent</a:t>
            </a:r>
          </a:p>
          <a:p>
            <a:pPr lvl="1"/>
            <a:r>
              <a:rPr lang="en-US" b="1" u="sng" dirty="0"/>
              <a:t>N</a:t>
            </a:r>
            <a:r>
              <a:rPr lang="en-US" dirty="0"/>
              <a:t>egotiable</a:t>
            </a:r>
          </a:p>
          <a:p>
            <a:pPr lvl="1"/>
            <a:r>
              <a:rPr lang="en-US" b="1" u="sng" dirty="0"/>
              <a:t>V</a:t>
            </a:r>
            <a:r>
              <a:rPr lang="en-US" dirty="0"/>
              <a:t>aluable</a:t>
            </a:r>
          </a:p>
          <a:p>
            <a:pPr lvl="1"/>
            <a:r>
              <a:rPr lang="en-US" b="1" u="sng" dirty="0"/>
              <a:t>E</a:t>
            </a:r>
            <a:r>
              <a:rPr lang="en-US" dirty="0"/>
              <a:t>stimable</a:t>
            </a:r>
          </a:p>
          <a:p>
            <a:pPr lvl="1"/>
            <a:r>
              <a:rPr lang="en-US" b="1" u="sng" dirty="0"/>
              <a:t>S</a:t>
            </a:r>
            <a:r>
              <a:rPr lang="en-US" dirty="0"/>
              <a:t>mall</a:t>
            </a:r>
          </a:p>
          <a:p>
            <a:pPr lvl="1"/>
            <a:r>
              <a:rPr lang="en-US" b="1" u="sng" dirty="0"/>
              <a:t>T</a:t>
            </a:r>
            <a:r>
              <a:rPr lang="en-US" dirty="0"/>
              <a:t>estable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B56B6-00BA-4A49-82F2-6C6DE9129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Definition of Done</a:t>
            </a:r>
          </a:p>
          <a:p>
            <a:pPr lvl="1"/>
            <a:r>
              <a:rPr lang="en-US" dirty="0"/>
              <a:t>Working SW</a:t>
            </a:r>
          </a:p>
          <a:p>
            <a:pPr lvl="1"/>
            <a:r>
              <a:rPr lang="en-US" dirty="0"/>
              <a:t>Unit Tests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Installer</a:t>
            </a:r>
          </a:p>
          <a:p>
            <a:pPr lvl="1"/>
            <a:r>
              <a:rPr lang="en-US" dirty="0"/>
              <a:t>Tests</a:t>
            </a:r>
          </a:p>
          <a:p>
            <a:pPr lvl="1"/>
            <a:r>
              <a:rPr lang="en-US" dirty="0"/>
              <a:t>Functional Tests</a:t>
            </a:r>
          </a:p>
          <a:p>
            <a:pPr lvl="1"/>
            <a:r>
              <a:rPr lang="en-US" dirty="0"/>
              <a:t>Successful Demo to Customer (Product Owner)</a:t>
            </a:r>
          </a:p>
          <a:p>
            <a:pPr lvl="1"/>
            <a:r>
              <a:rPr lang="en-US" dirty="0"/>
              <a:t>Regression Tests</a:t>
            </a:r>
          </a:p>
          <a:p>
            <a:pPr lvl="1"/>
            <a:r>
              <a:rPr lang="en-US" dirty="0"/>
              <a:t>Documentation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834D0-ECC1-4960-AC8E-062BA194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67200"/>
            <a:ext cx="2491941" cy="24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1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6539-82D2-4E6E-937E-4206C624095C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Exercise – 6 Word Stories (5 minutes 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FBC5-73BB-4E2B-A411-5ECD2D38E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6 elements to Business Stories</a:t>
            </a:r>
          </a:p>
          <a:p>
            <a:pPr lvl="1"/>
            <a:r>
              <a:rPr lang="en-US" dirty="0"/>
              <a:t>State who the Story is about</a:t>
            </a:r>
          </a:p>
          <a:p>
            <a:pPr lvl="1"/>
            <a:r>
              <a:rPr lang="en-US" dirty="0"/>
              <a:t>Describe what is being done</a:t>
            </a:r>
          </a:p>
          <a:p>
            <a:pPr lvl="1"/>
            <a:r>
              <a:rPr lang="en-US" dirty="0"/>
              <a:t>Timeframe, when of the story</a:t>
            </a:r>
          </a:p>
          <a:p>
            <a:pPr lvl="1"/>
            <a:r>
              <a:rPr lang="en-US" dirty="0"/>
              <a:t>Define Why the Actions are Occurring</a:t>
            </a:r>
          </a:p>
          <a:p>
            <a:pPr lvl="1"/>
            <a:r>
              <a:rPr lang="en-US" dirty="0"/>
              <a:t>Explain how the actions in the story is being taken</a:t>
            </a:r>
          </a:p>
          <a:p>
            <a:pPr lvl="1"/>
            <a:r>
              <a:rPr lang="en-US" dirty="0"/>
              <a:t>Provide Verifiable quantitative evidence of assertion &amp; performance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B5053-9368-44DA-95B7-C155DDD0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Attempt to write a 6 word Title to Describe your Story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As an trouble shooter (TS), I want to move a Email from Triage to the next flow process as New, Bug, Enhancement or Reject within 10 minutes to ensure submission email is properly worked in a timely manner.</a:t>
            </a:r>
          </a:p>
          <a:p>
            <a:pPr lvl="2"/>
            <a:r>
              <a:rPr lang="en-US" dirty="0"/>
              <a:t>As an TS, I want to our Triage Email to the next flow process as New, Bug, Enhancement or Reject within 10 minutes to ensure email is properly worked in a timely manner.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TS Triage Email to next stage after review (10 Mins)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CAA5F-6B56-4B26-9C70-222D912D4608}"/>
              </a:ext>
            </a:extLst>
          </p:cNvPr>
          <p:cNvSpPr txBox="1"/>
          <p:nvPr/>
        </p:nvSpPr>
        <p:spPr>
          <a:xfrm>
            <a:off x="1993108" y="4969498"/>
            <a:ext cx="172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1 minute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3C7B03-1552-4B83-83C4-4EA30DBA9D7F}"/>
              </a:ext>
            </a:extLst>
          </p:cNvPr>
          <p:cNvCxnSpPr>
            <a:stCxn id="5" idx="3"/>
          </p:cNvCxnSpPr>
          <p:nvPr/>
        </p:nvCxnSpPr>
        <p:spPr>
          <a:xfrm flipV="1">
            <a:off x="3721273" y="3000653"/>
            <a:ext cx="2069927" cy="2153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0B8761-A3CF-4E15-A0D1-317DCA2D6D5A}"/>
              </a:ext>
            </a:extLst>
          </p:cNvPr>
          <p:cNvSpPr txBox="1"/>
          <p:nvPr/>
        </p:nvSpPr>
        <p:spPr>
          <a:xfrm>
            <a:off x="2755851" y="5430145"/>
            <a:ext cx="172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1 minute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6660DC-3B21-4825-9086-DE4FED07D1D6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4484016" y="4499565"/>
            <a:ext cx="1154784" cy="11152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E04F07-086D-431E-9F4F-9A2A41849C88}"/>
              </a:ext>
            </a:extLst>
          </p:cNvPr>
          <p:cNvSpPr txBox="1"/>
          <p:nvPr/>
        </p:nvSpPr>
        <p:spPr>
          <a:xfrm>
            <a:off x="3276600" y="6063989"/>
            <a:ext cx="172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1 minute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B0D604-371A-44C6-AF0E-11E120AE9FDE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5004765" y="5879323"/>
            <a:ext cx="762743" cy="3693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A3EE89-D0DB-41C2-8E1B-AA0E691D67EA}"/>
              </a:ext>
            </a:extLst>
          </p:cNvPr>
          <p:cNvSpPr txBox="1"/>
          <p:nvPr/>
        </p:nvSpPr>
        <p:spPr>
          <a:xfrm>
            <a:off x="357308" y="5910430"/>
            <a:ext cx="2609753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From lecture and class with: </a:t>
            </a:r>
            <a:br>
              <a:rPr lang="en-US" sz="1600" dirty="0"/>
            </a:br>
            <a:r>
              <a:rPr lang="en-US" sz="1600" b="1" i="1" dirty="0"/>
              <a:t>Thomas </a:t>
            </a:r>
            <a:r>
              <a:rPr lang="en-US" sz="1600" b="1" i="1" dirty="0" err="1"/>
              <a:t>Cagley</a:t>
            </a:r>
            <a:r>
              <a:rPr lang="en-US" sz="1600" b="1" i="1" dirty="0"/>
              <a:t> - Storytelling</a:t>
            </a:r>
          </a:p>
        </p:txBody>
      </p:sp>
    </p:spTree>
    <p:extLst>
      <p:ext uri="{BB962C8B-B14F-4D97-AF65-F5344CB8AC3E}">
        <p14:creationId xmlns:p14="http://schemas.microsoft.com/office/powerpoint/2010/main" val="274516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8AB0-62CE-4D58-868B-DF98D00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Story Refinement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7082F-056C-4B74-8AD6-746EB349C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99803" cy="53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B3028D-A66C-484E-8397-BBD39DD8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/>
              <a:t>Measuring Story Refinement</a:t>
            </a:r>
            <a:br>
              <a:rPr lang="en-US" sz="2800" b="1" dirty="0"/>
            </a:br>
            <a:r>
              <a:rPr lang="en-US" sz="2800" b="1" dirty="0"/>
              <a:t>Flow (Proof of Concepts, Spikes &amp; UX Proofs)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348ED-B508-4D2E-8D6B-BB0ED6ECA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556171" cy="4909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BC2DA1-DF84-49F6-A2F7-A1009CC8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3461327"/>
            <a:ext cx="67338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0A1406-CA04-415A-A39A-107A01DE060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Scrum Flow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97422-5A6D-4811-9D98-C5BA6A19F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01417"/>
            <a:ext cx="7583810" cy="53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8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">
            <a:extLst>
              <a:ext uri="{FF2B5EF4-FFF2-40B4-BE49-F238E27FC236}">
                <a16:creationId xmlns:a16="http://schemas.microsoft.com/office/drawing/2014/main" id="{65DF113B-E223-4E8D-9DCF-9A50195B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Kanban Flow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99C404F-6EAB-49D8-87AA-7570A9D81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5" y="843676"/>
            <a:ext cx="8305800" cy="57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DEF9-8C76-41E9-BC4D-FB473168286F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Backlog Refinement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CC2B54-4C7C-49DB-BBB8-1DD190EF8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50" y="3124200"/>
            <a:ext cx="6371899" cy="358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AFA79-AB5F-4241-9128-9F25DE78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5" y="1071418"/>
            <a:ext cx="866316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3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CB7B-32E3-4521-AD35-E606AFA35D8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/>
              <a:t>Measuring Story Refinement</a:t>
            </a:r>
            <a:br>
              <a:rPr lang="en-US" b="1" dirty="0"/>
            </a:br>
            <a:r>
              <a:rPr lang="en-US" b="1" dirty="0"/>
              <a:t>Health of Backlog (Simple Pie Charts)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43EBE-829C-469E-BFAE-F1789679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5" y="1917205"/>
            <a:ext cx="2122050" cy="2198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D92A5-0E2D-4022-AA6D-BFED320F9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0" y="4194458"/>
            <a:ext cx="2309100" cy="3815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9EEEE-6F15-4D5C-AB62-209B019D8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487" y="1905000"/>
            <a:ext cx="2273025" cy="2210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101C5-2D60-4196-89EC-944F3D113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210169"/>
            <a:ext cx="2590800" cy="316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9C2ED-4194-4A51-9783-3D688E7B3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285" y="1917204"/>
            <a:ext cx="2273025" cy="2224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FB85E-89A6-4966-92BC-483A4A097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868" y="4221953"/>
            <a:ext cx="548250" cy="19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0FED0A-78A1-4565-8DD5-BD36DBA42A72}"/>
              </a:ext>
            </a:extLst>
          </p:cNvPr>
          <p:cNvSpPr txBox="1"/>
          <p:nvPr/>
        </p:nvSpPr>
        <p:spPr>
          <a:xfrm>
            <a:off x="1154149" y="1558449"/>
            <a:ext cx="150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Sprint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9FB8D-4C9D-44BF-9C55-B1257FFB5E70}"/>
              </a:ext>
            </a:extLst>
          </p:cNvPr>
          <p:cNvSpPr txBox="1"/>
          <p:nvPr/>
        </p:nvSpPr>
        <p:spPr>
          <a:xfrm>
            <a:off x="3954777" y="1547872"/>
            <a:ext cx="102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84ABD-180A-458C-8E2D-F551743C37F1}"/>
              </a:ext>
            </a:extLst>
          </p:cNvPr>
          <p:cNvSpPr txBox="1"/>
          <p:nvPr/>
        </p:nvSpPr>
        <p:spPr>
          <a:xfrm>
            <a:off x="6659164" y="1532040"/>
            <a:ext cx="102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4B5A8-356E-4013-889B-67639D33CC86}"/>
              </a:ext>
            </a:extLst>
          </p:cNvPr>
          <p:cNvSpPr txBox="1"/>
          <p:nvPr/>
        </p:nvSpPr>
        <p:spPr>
          <a:xfrm>
            <a:off x="997229" y="4870771"/>
            <a:ext cx="20068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 Team</a:t>
            </a:r>
          </a:p>
          <a:p>
            <a:pPr algn="ctr"/>
            <a:r>
              <a:rPr lang="en-US" dirty="0"/>
              <a:t>Task</a:t>
            </a:r>
          </a:p>
          <a:p>
            <a:pPr algn="ctr"/>
            <a:r>
              <a:rPr lang="en-US" dirty="0"/>
              <a:t>Concentration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15CC4-1195-4BB0-B3A2-6DE18582DD35}"/>
              </a:ext>
            </a:extLst>
          </p:cNvPr>
          <p:cNvSpPr txBox="1"/>
          <p:nvPr/>
        </p:nvSpPr>
        <p:spPr>
          <a:xfrm>
            <a:off x="3709450" y="4870771"/>
            <a:ext cx="15190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 / BSA</a:t>
            </a:r>
          </a:p>
          <a:p>
            <a:pPr algn="ctr"/>
            <a:r>
              <a:rPr lang="en-US" dirty="0"/>
              <a:t>Story</a:t>
            </a:r>
          </a:p>
          <a:p>
            <a:pPr algn="ctr"/>
            <a:r>
              <a:rPr lang="en-US" dirty="0"/>
              <a:t>Concentration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63990-26AA-4A3D-9CCD-F9E7C8588577}"/>
              </a:ext>
            </a:extLst>
          </p:cNvPr>
          <p:cNvSpPr txBox="1"/>
          <p:nvPr/>
        </p:nvSpPr>
        <p:spPr>
          <a:xfrm>
            <a:off x="6475490" y="4870771"/>
            <a:ext cx="15190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 </a:t>
            </a:r>
          </a:p>
          <a:p>
            <a:pPr algn="ctr"/>
            <a:r>
              <a:rPr lang="en-US" dirty="0"/>
              <a:t>Feature</a:t>
            </a:r>
          </a:p>
          <a:p>
            <a:pPr algn="ctr"/>
            <a:r>
              <a:rPr lang="en-US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137506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394"/>
            <a:ext cx="8229600" cy="792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ABA0-90C9-4891-B1AB-0AAD75E5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Agile Story Telling</a:t>
            </a:r>
          </a:p>
          <a:p>
            <a:pPr lvl="1"/>
            <a:r>
              <a:rPr lang="en-US" dirty="0"/>
              <a:t>Gathering Requirements</a:t>
            </a:r>
          </a:p>
          <a:p>
            <a:pPr lvl="2"/>
            <a:r>
              <a:rPr lang="en-US" dirty="0"/>
              <a:t>Information Circles</a:t>
            </a:r>
          </a:p>
          <a:p>
            <a:pPr lvl="2"/>
            <a:r>
              <a:rPr lang="en-US" dirty="0"/>
              <a:t>Change</a:t>
            </a:r>
          </a:p>
          <a:p>
            <a:pPr lvl="1"/>
            <a:r>
              <a:rPr lang="en-US" dirty="0"/>
              <a:t>Right Sizing of Stories</a:t>
            </a:r>
          </a:p>
          <a:p>
            <a:pPr lvl="2"/>
            <a:r>
              <a:rPr lang="en-US" dirty="0"/>
              <a:t>Value / Prioritize</a:t>
            </a:r>
          </a:p>
          <a:p>
            <a:pPr lvl="2"/>
            <a:r>
              <a:rPr lang="en-US" dirty="0"/>
              <a:t>Feature Decomposition</a:t>
            </a:r>
          </a:p>
          <a:p>
            <a:pPr lvl="2"/>
            <a:r>
              <a:rPr lang="en-US" dirty="0"/>
              <a:t>Time Box Consideration</a:t>
            </a:r>
          </a:p>
          <a:p>
            <a:pPr lvl="1"/>
            <a:r>
              <a:rPr lang="en-US" dirty="0"/>
              <a:t>Refinement of Stories</a:t>
            </a:r>
          </a:p>
          <a:p>
            <a:pPr lvl="2"/>
            <a:r>
              <a:rPr lang="en-US" dirty="0"/>
              <a:t>Refinement Flow</a:t>
            </a:r>
          </a:p>
          <a:p>
            <a:pPr lvl="2"/>
            <a:r>
              <a:rPr lang="en-US" dirty="0"/>
              <a:t>Work Flow</a:t>
            </a:r>
          </a:p>
          <a:p>
            <a:pPr lvl="2"/>
            <a:r>
              <a:rPr lang="en-US" dirty="0"/>
              <a:t>Health of the Backlog</a:t>
            </a:r>
          </a:p>
          <a:p>
            <a:pPr lvl="1"/>
            <a:r>
              <a:rPr lang="en-US" dirty="0"/>
              <a:t>Agile Extras</a:t>
            </a:r>
          </a:p>
          <a:p>
            <a:r>
              <a:rPr lang="en-US" dirty="0"/>
              <a:t>Appendix:</a:t>
            </a:r>
          </a:p>
          <a:p>
            <a:pPr lvl="1"/>
            <a:r>
              <a:rPr lang="en-US" dirty="0"/>
              <a:t>Different Agile Environments</a:t>
            </a:r>
          </a:p>
          <a:p>
            <a:pPr lvl="2"/>
            <a:r>
              <a:rPr lang="en-US" dirty="0"/>
              <a:t>XP, Scrum, Kanban, Lean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1A41B-F5A2-488B-8B91-D0E0193FECEE}"/>
              </a:ext>
            </a:extLst>
          </p:cNvPr>
          <p:cNvSpPr/>
          <p:nvPr/>
        </p:nvSpPr>
        <p:spPr>
          <a:xfrm>
            <a:off x="3434894" y="6269022"/>
            <a:ext cx="2335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www.GregMester.com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B08132-CF60-470D-975D-43E745838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12" y="1066800"/>
            <a:ext cx="2470019" cy="1649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ED037D-37AC-4B46-9CF1-509035DB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45" y="2937580"/>
            <a:ext cx="4411355" cy="28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796A9-4269-46AC-BD66-CA3E7040683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Measuring Story Refinement</a:t>
            </a:r>
            <a:br>
              <a:rPr lang="en-US" sz="2800" b="1" dirty="0"/>
            </a:br>
            <a:r>
              <a:rPr lang="en-US" sz="2800" b="1" dirty="0"/>
              <a:t>Health of Backlog (Cumulative Flow)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376B8-61C2-432E-A4A4-AC5C82BCD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58" y="1295400"/>
            <a:ext cx="6302483" cy="235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50349-A50F-4A87-8DCA-28D95B6F0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06990"/>
            <a:ext cx="3247558" cy="2710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043F7-5BC7-4666-A16C-5A7460C78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902" y="3896357"/>
            <a:ext cx="3308898" cy="2665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A8015E-8FD5-43BD-A336-E729A4A2CEA5}"/>
              </a:ext>
            </a:extLst>
          </p:cNvPr>
          <p:cNvSpPr txBox="1"/>
          <p:nvPr/>
        </p:nvSpPr>
        <p:spPr>
          <a:xfrm>
            <a:off x="3817241" y="1356258"/>
            <a:ext cx="153240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Current Sprint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914572-E237-42A8-BF2C-833332C85972}"/>
              </a:ext>
            </a:extLst>
          </p:cNvPr>
          <p:cNvSpPr txBox="1"/>
          <p:nvPr/>
        </p:nvSpPr>
        <p:spPr>
          <a:xfrm>
            <a:off x="1420758" y="3764290"/>
            <a:ext cx="104176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Sprint +1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7AFB9B-D748-47A9-B937-29EE976C0184}"/>
              </a:ext>
            </a:extLst>
          </p:cNvPr>
          <p:cNvSpPr txBox="1"/>
          <p:nvPr/>
        </p:nvSpPr>
        <p:spPr>
          <a:xfrm>
            <a:off x="6568565" y="3711691"/>
            <a:ext cx="104176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Sprint +2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DC3B97-0056-42A9-B478-7055060DB9E7}"/>
              </a:ext>
            </a:extLst>
          </p:cNvPr>
          <p:cNvSpPr/>
          <p:nvPr/>
        </p:nvSpPr>
        <p:spPr>
          <a:xfrm>
            <a:off x="3802352" y="3951092"/>
            <a:ext cx="1440559" cy="39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Open/New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48853B-66A6-4661-AA34-C94952B133CB}"/>
              </a:ext>
            </a:extLst>
          </p:cNvPr>
          <p:cNvSpPr/>
          <p:nvPr/>
        </p:nvSpPr>
        <p:spPr>
          <a:xfrm>
            <a:off x="3802352" y="4503142"/>
            <a:ext cx="1440559" cy="39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Refining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BCA6CD-6E25-419C-95BD-987426D3536E}"/>
              </a:ext>
            </a:extLst>
          </p:cNvPr>
          <p:cNvSpPr/>
          <p:nvPr/>
        </p:nvSpPr>
        <p:spPr>
          <a:xfrm>
            <a:off x="3802352" y="5055192"/>
            <a:ext cx="1440559" cy="39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 Refined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B2422C-A7DA-4291-B8D0-C86A360F5678}"/>
              </a:ext>
            </a:extLst>
          </p:cNvPr>
          <p:cNvSpPr/>
          <p:nvPr/>
        </p:nvSpPr>
        <p:spPr>
          <a:xfrm>
            <a:off x="3802352" y="5607242"/>
            <a:ext cx="1440559" cy="39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 2 Plan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9DAAD9-60CE-4BEA-B623-B4740E8F4146}"/>
              </a:ext>
            </a:extLst>
          </p:cNvPr>
          <p:cNvSpPr/>
          <p:nvPr/>
        </p:nvSpPr>
        <p:spPr>
          <a:xfrm>
            <a:off x="3802352" y="6159293"/>
            <a:ext cx="1440559" cy="394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Do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E9A5C0-254A-45A3-A9DF-F9B03655C214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4522632" y="4345536"/>
            <a:ext cx="0" cy="1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F1C4F8-A73E-4963-BE9C-73E0C669C56C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4522632" y="4897586"/>
            <a:ext cx="0" cy="1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B814C5-AEDE-4738-B37F-EB4FA1B0D21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4522632" y="5449636"/>
            <a:ext cx="0" cy="15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BD7F91-3E22-4C67-A2B3-A79B5D6987F0}"/>
              </a:ext>
            </a:extLst>
          </p:cNvPr>
          <p:cNvCxnSpPr/>
          <p:nvPr/>
        </p:nvCxnSpPr>
        <p:spPr>
          <a:xfrm>
            <a:off x="4522631" y="6001686"/>
            <a:ext cx="0" cy="15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F2A1D8-3513-40DF-8D2E-E3736832F364}"/>
              </a:ext>
            </a:extLst>
          </p:cNvPr>
          <p:cNvSpPr txBox="1"/>
          <p:nvPr/>
        </p:nvSpPr>
        <p:spPr>
          <a:xfrm>
            <a:off x="7081740" y="2574468"/>
            <a:ext cx="160229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Development Team</a:t>
            </a:r>
          </a:p>
          <a:p>
            <a:pPr algn="ctr"/>
            <a:r>
              <a:rPr lang="en-US" sz="1400" dirty="0"/>
              <a:t>Task</a:t>
            </a:r>
          </a:p>
          <a:p>
            <a:pPr algn="ctr"/>
            <a:r>
              <a:rPr lang="en-US" sz="1400" dirty="0"/>
              <a:t>Concentration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BCD598-4658-44F4-88E6-B00DE49CC4BE}"/>
              </a:ext>
            </a:extLst>
          </p:cNvPr>
          <p:cNvSpPr txBox="1"/>
          <p:nvPr/>
        </p:nvSpPr>
        <p:spPr>
          <a:xfrm>
            <a:off x="1557568" y="4980539"/>
            <a:ext cx="122443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 / BSA</a:t>
            </a:r>
          </a:p>
          <a:p>
            <a:pPr algn="ctr"/>
            <a:r>
              <a:rPr lang="en-US" sz="1400" dirty="0"/>
              <a:t>Story</a:t>
            </a:r>
          </a:p>
          <a:p>
            <a:pPr algn="ctr"/>
            <a:r>
              <a:rPr lang="en-US" sz="1400" dirty="0"/>
              <a:t>Concentration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CB32B-C309-4657-BD09-7D9916865A7B}"/>
              </a:ext>
            </a:extLst>
          </p:cNvPr>
          <p:cNvSpPr txBox="1"/>
          <p:nvPr/>
        </p:nvSpPr>
        <p:spPr>
          <a:xfrm>
            <a:off x="6825798" y="4571545"/>
            <a:ext cx="1224438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PO </a:t>
            </a:r>
          </a:p>
          <a:p>
            <a:pPr algn="ctr"/>
            <a:r>
              <a:rPr lang="en-US" sz="1400" dirty="0"/>
              <a:t>Feature</a:t>
            </a:r>
          </a:p>
          <a:p>
            <a:pPr algn="ctr"/>
            <a:r>
              <a:rPr lang="en-US" sz="1400" dirty="0"/>
              <a:t>Concentration</a:t>
            </a:r>
          </a:p>
        </p:txBody>
      </p:sp>
    </p:spTree>
    <p:extLst>
      <p:ext uri="{BB962C8B-B14F-4D97-AF65-F5344CB8AC3E}">
        <p14:creationId xmlns:p14="http://schemas.microsoft.com/office/powerpoint/2010/main" val="108933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9DE5-56C6-411E-AF1A-F66C1F8404D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Agile Extras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7BDBB1-7BA7-4346-A063-98E515D3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9312"/>
            <a:ext cx="8458200" cy="5681443"/>
          </a:xfrm>
        </p:spPr>
        <p:txBody>
          <a:bodyPr>
            <a:normAutofit/>
          </a:bodyPr>
          <a:lstStyle/>
          <a:p>
            <a:r>
              <a:rPr lang="en-US" dirty="0"/>
              <a:t>Mixing it all</a:t>
            </a:r>
          </a:p>
          <a:p>
            <a:pPr lvl="1"/>
            <a:r>
              <a:rPr lang="en-US" dirty="0"/>
              <a:t>3 Amigos (quasi XP) – Used in Scrum &amp; Kanban</a:t>
            </a:r>
          </a:p>
          <a:p>
            <a:pPr lvl="2"/>
            <a:r>
              <a:rPr lang="en-US" dirty="0"/>
              <a:t>Where PO/BA, Dev and Tester get together at the beginning of Sprint or Before picking the Story from the To Do pile</a:t>
            </a:r>
          </a:p>
          <a:p>
            <a:pPr lvl="2"/>
            <a:r>
              <a:rPr lang="en-US" dirty="0"/>
              <a:t>The three work together to determine Acceptance Criteria</a:t>
            </a:r>
          </a:p>
          <a:p>
            <a:pPr lvl="2"/>
            <a:r>
              <a:rPr lang="en-US" dirty="0"/>
              <a:t>PO/BA answers questions from Dev &amp; Tester</a:t>
            </a:r>
          </a:p>
          <a:p>
            <a:pPr lvl="2"/>
            <a:r>
              <a:rPr lang="en-US" dirty="0"/>
              <a:t>Maybe Code in Cucumber and even a little TDD</a:t>
            </a:r>
          </a:p>
          <a:p>
            <a:pPr lvl="1"/>
            <a:r>
              <a:rPr lang="en-US" dirty="0"/>
              <a:t>Lean (Refinement)</a:t>
            </a:r>
          </a:p>
          <a:p>
            <a:pPr lvl="2"/>
            <a:r>
              <a:rPr lang="en-US" dirty="0"/>
              <a:t>Only Refine a Sprint or Two of Stories</a:t>
            </a:r>
          </a:p>
          <a:p>
            <a:pPr lvl="2"/>
            <a:r>
              <a:rPr lang="en-US" dirty="0"/>
              <a:t>Any more is a waste of time and not</a:t>
            </a:r>
            <a:br>
              <a:rPr lang="en-US" dirty="0"/>
            </a:br>
            <a:r>
              <a:rPr lang="en-US" dirty="0"/>
              <a:t>Lean Thinking</a:t>
            </a:r>
          </a:p>
          <a:p>
            <a:pPr lvl="2"/>
            <a:r>
              <a:rPr lang="en-US" dirty="0"/>
              <a:t>Over Committing is </a:t>
            </a:r>
            <a:r>
              <a:rPr lang="en-US" b="1" u="sng" dirty="0"/>
              <a:t>Not</a:t>
            </a:r>
            <a:r>
              <a:rPr lang="en-US" dirty="0"/>
              <a:t> Lean Thinking </a:t>
            </a:r>
            <a:br>
              <a:rPr lang="en-US" dirty="0"/>
            </a:br>
            <a:r>
              <a:rPr lang="en-US" dirty="0"/>
              <a:t>(Watch Velocity) </a:t>
            </a:r>
          </a:p>
          <a:p>
            <a:pPr lvl="2"/>
            <a:r>
              <a:rPr lang="en-US" dirty="0"/>
              <a:t>Don’t waste time Refining </a:t>
            </a:r>
            <a:br>
              <a:rPr lang="en-US" dirty="0"/>
            </a:br>
            <a:r>
              <a:rPr lang="en-US" dirty="0"/>
              <a:t>Stories that are not going to </a:t>
            </a:r>
            <a:br>
              <a:rPr lang="en-US" dirty="0"/>
            </a:br>
            <a:r>
              <a:rPr lang="en-US" dirty="0"/>
              <a:t>get “Done” in Next Sprints </a:t>
            </a:r>
            <a:br>
              <a:rPr lang="en-US" dirty="0"/>
            </a:br>
            <a:r>
              <a:rPr lang="en-US" dirty="0"/>
              <a:t>– What if the Priority Changes? </a:t>
            </a:r>
          </a:p>
          <a:p>
            <a:pPr lvl="3"/>
            <a:r>
              <a:rPr lang="en-US" dirty="0"/>
              <a:t>20% Over-Commit is 30min to 2 hours of </a:t>
            </a:r>
            <a:br>
              <a:rPr lang="en-US" dirty="0"/>
            </a:br>
            <a:r>
              <a:rPr lang="en-US" dirty="0"/>
              <a:t>wasted time per Sprint x Number of people on the Team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EE05D-CE60-433B-8F68-10204BAD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87" y="3200400"/>
            <a:ext cx="3950713" cy="23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69AC-90DC-4242-BB85-75997B77FEC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Closing: Reference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631C0-7F3F-48B9-8CE7-2088E6DD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7239000" cy="542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2484A-3146-486D-93B8-3CD64454F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86200"/>
            <a:ext cx="2285996" cy="28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7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4518"/>
            <a:ext cx="8229600" cy="1015397"/>
          </a:xfrm>
        </p:spPr>
        <p:txBody>
          <a:bodyPr>
            <a:noAutofit/>
          </a:bodyPr>
          <a:lstStyle/>
          <a:p>
            <a:r>
              <a:rPr lang="en-US" sz="4800" b="1" i="1" dirty="0"/>
              <a:t>Thank You and </a:t>
            </a:r>
            <a:br>
              <a:rPr lang="en-US" sz="4800" b="1" i="1" dirty="0"/>
            </a:br>
            <a:r>
              <a:rPr lang="en-US" sz="4800" b="1" i="1" dirty="0"/>
              <a:t>Happy Scrumming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485" y="2311294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Contact Information:</a:t>
            </a:r>
          </a:p>
          <a:p>
            <a:pPr lvl="1"/>
            <a:r>
              <a:rPr lang="en-US" b="1" dirty="0"/>
              <a:t>Would you like an Agile Mentor?</a:t>
            </a:r>
          </a:p>
          <a:p>
            <a:pPr lvl="1"/>
            <a:r>
              <a:rPr lang="en-US" b="1" dirty="0"/>
              <a:t>Agile Training</a:t>
            </a:r>
          </a:p>
          <a:p>
            <a:pPr lvl="1"/>
            <a:r>
              <a:rPr lang="en-US" b="1" dirty="0"/>
              <a:t>Find out what other Agile Groups are in the Philadelphia area</a:t>
            </a:r>
          </a:p>
          <a:p>
            <a:pPr lvl="1"/>
            <a:endParaRPr lang="en-US" b="1" dirty="0"/>
          </a:p>
          <a:p>
            <a:pPr marL="457200" lvl="1" indent="0" algn="ctr">
              <a:buNone/>
            </a:pPr>
            <a:r>
              <a:rPr lang="en-US" sz="2800" b="1" i="1" dirty="0"/>
              <a:t>www.GregMester.com</a:t>
            </a:r>
          </a:p>
          <a:p>
            <a:pPr marL="457200" lvl="1" indent="0" algn="ctr">
              <a:buNone/>
            </a:pPr>
            <a:r>
              <a:rPr lang="en-US" b="1" dirty="0"/>
              <a:t>Email: greg.mester@gregmester.com</a:t>
            </a:r>
          </a:p>
          <a:p>
            <a:pPr marL="457200" lvl="1" indent="0" algn="ctr">
              <a:buNone/>
            </a:pPr>
            <a:r>
              <a:rPr lang="en-US" dirty="0"/>
              <a:t>Twitter: @</a:t>
            </a:r>
            <a:r>
              <a:rPr lang="en-US" dirty="0" err="1"/>
              <a:t>gemphilly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Twitter List to follow </a:t>
            </a:r>
            <a:r>
              <a:rPr lang="en-US" dirty="0" err="1"/>
              <a:t>Agilist</a:t>
            </a:r>
            <a:r>
              <a:rPr lang="en-US" dirty="0"/>
              <a:t> around the country</a:t>
            </a:r>
          </a:p>
          <a:p>
            <a:pPr lvl="2"/>
            <a:r>
              <a:rPr lang="en-US" b="1" i="1" dirty="0"/>
              <a:t>http://www.gregmester.com/twitter-agilist/</a:t>
            </a:r>
          </a:p>
          <a:p>
            <a:pPr lvl="2"/>
            <a:r>
              <a:rPr lang="en-US" b="1" i="1" dirty="0"/>
              <a:t>https://twitter.com/gemphilly/lists/agilists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580856-D047-4BBE-8F2A-C4E849EB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334000"/>
            <a:ext cx="1072408" cy="61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3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9458-AF97-469A-99F5-3CF535A0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5D41-2936-4695-AF93-2A11DE904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are a few extra slides that briefly talk to the various Agile Methodologies </a:t>
            </a:r>
          </a:p>
        </p:txBody>
      </p:sp>
    </p:spTree>
    <p:extLst>
      <p:ext uri="{BB962C8B-B14F-4D97-AF65-F5344CB8AC3E}">
        <p14:creationId xmlns:p14="http://schemas.microsoft.com/office/powerpoint/2010/main" val="249796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18D3-DD5C-4A8D-B8C6-9C4BEAE1BC2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Quick Battle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789C-8495-4818-80C6-4499334EC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XP</a:t>
            </a:r>
          </a:p>
          <a:p>
            <a:pPr lvl="1"/>
            <a:r>
              <a:rPr lang="en-US" b="1" u="sng" dirty="0"/>
              <a:t>Everyone Working Together </a:t>
            </a:r>
            <a:r>
              <a:rPr lang="en-US" dirty="0"/>
              <a:t>to Solve a Problem at The Same Time</a:t>
            </a:r>
          </a:p>
          <a:p>
            <a:pPr lvl="1"/>
            <a:r>
              <a:rPr lang="en-US" dirty="0"/>
              <a:t>Pair Programming, Unit Testing, Integration Testing</a:t>
            </a:r>
          </a:p>
          <a:p>
            <a:r>
              <a:rPr lang="en-US" dirty="0"/>
              <a:t>Scrum</a:t>
            </a:r>
          </a:p>
          <a:p>
            <a:pPr lvl="1"/>
            <a:r>
              <a:rPr lang="en-US" b="1" u="sng" dirty="0"/>
              <a:t>Time Boxed</a:t>
            </a:r>
          </a:p>
          <a:p>
            <a:pPr lvl="1"/>
            <a:r>
              <a:rPr lang="en-US" dirty="0"/>
              <a:t>Teaming to solve a problem, but also some me time</a:t>
            </a:r>
          </a:p>
          <a:p>
            <a:pPr lvl="1"/>
            <a:r>
              <a:rPr lang="en-US" dirty="0"/>
              <a:t>Cross Trained</a:t>
            </a:r>
          </a:p>
          <a:p>
            <a:pPr lvl="1"/>
            <a:r>
              <a:rPr lang="en-US" b="1" u="sng" dirty="0"/>
              <a:t>Team Delivery</a:t>
            </a:r>
          </a:p>
          <a:p>
            <a:r>
              <a:rPr lang="en-US" dirty="0"/>
              <a:t>Kanban</a:t>
            </a:r>
          </a:p>
          <a:p>
            <a:pPr lvl="1"/>
            <a:r>
              <a:rPr lang="en-US" b="1" u="sng" dirty="0"/>
              <a:t>Continuous Pull </a:t>
            </a:r>
            <a:r>
              <a:rPr lang="en-US" dirty="0"/>
              <a:t>System</a:t>
            </a:r>
          </a:p>
          <a:p>
            <a:pPr lvl="1"/>
            <a:r>
              <a:rPr lang="en-US" dirty="0"/>
              <a:t>More Individual Approaches</a:t>
            </a:r>
          </a:p>
          <a:p>
            <a:pPr lvl="1"/>
            <a:r>
              <a:rPr lang="en-US" dirty="0"/>
              <a:t>Work In Process or Progress (</a:t>
            </a:r>
            <a:r>
              <a:rPr lang="en-US" b="1" u="sng" dirty="0"/>
              <a:t>WIP</a:t>
            </a:r>
            <a:r>
              <a:rPr lang="en-US" dirty="0"/>
              <a:t>) Limits</a:t>
            </a:r>
          </a:p>
          <a:p>
            <a:pPr lvl="2"/>
            <a:r>
              <a:rPr lang="en-US" dirty="0"/>
              <a:t>Prevents too much or too little work from</a:t>
            </a:r>
            <a:br>
              <a:rPr lang="en-US" dirty="0"/>
            </a:br>
            <a:r>
              <a:rPr lang="en-US" dirty="0"/>
              <a:t>entering the system </a:t>
            </a:r>
          </a:p>
          <a:p>
            <a:pPr lvl="1"/>
            <a:r>
              <a:rPr lang="en-US" dirty="0"/>
              <a:t>Quasi-Cross Trained</a:t>
            </a:r>
          </a:p>
          <a:p>
            <a:r>
              <a:rPr lang="en-US" dirty="0"/>
              <a:t>Lean</a:t>
            </a:r>
          </a:p>
          <a:p>
            <a:pPr lvl="1"/>
            <a:r>
              <a:rPr lang="en-US" dirty="0"/>
              <a:t>Eliminating Waste</a:t>
            </a:r>
          </a:p>
          <a:p>
            <a:pPr lvl="1"/>
            <a:r>
              <a:rPr lang="en-US" dirty="0"/>
              <a:t>Waste in Time – Waiting</a:t>
            </a:r>
          </a:p>
          <a:p>
            <a:pPr lvl="1"/>
            <a:r>
              <a:rPr lang="en-US" dirty="0"/>
              <a:t>Maximize </a:t>
            </a:r>
            <a:r>
              <a:rPr lang="en-US" b="1" u="sng" dirty="0"/>
              <a:t>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02C2F-F154-440D-A5B3-50F1F671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343400"/>
            <a:ext cx="34671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A59EDD-336F-440C-86CD-665E691D1226}"/>
              </a:ext>
            </a:extLst>
          </p:cNvPr>
          <p:cNvSpPr txBox="1"/>
          <p:nvPr/>
        </p:nvSpPr>
        <p:spPr>
          <a:xfrm>
            <a:off x="5562600" y="3886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35D9D-594F-4C39-963A-53C6DA733947}"/>
              </a:ext>
            </a:extLst>
          </p:cNvPr>
          <p:cNvSpPr txBox="1"/>
          <p:nvPr/>
        </p:nvSpPr>
        <p:spPr>
          <a:xfrm>
            <a:off x="7212682" y="3895378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Kanban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1846B1F3-1DA3-491E-9EA2-7EBB159EA7E3}"/>
              </a:ext>
            </a:extLst>
          </p:cNvPr>
          <p:cNvSpPr/>
          <p:nvPr/>
        </p:nvSpPr>
        <p:spPr>
          <a:xfrm>
            <a:off x="6412977" y="3943777"/>
            <a:ext cx="723900" cy="272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5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9DE5-56C6-411E-AF1A-F66C1F8404D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Agile Systems or Methodologies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7BDBB1-7BA7-4346-A063-98E515D3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4158"/>
            <a:ext cx="8229600" cy="4906963"/>
          </a:xfrm>
        </p:spPr>
        <p:txBody>
          <a:bodyPr/>
          <a:lstStyle/>
          <a:p>
            <a:r>
              <a:rPr lang="en-US" dirty="0"/>
              <a:t>Agile Manifesto</a:t>
            </a:r>
          </a:p>
          <a:p>
            <a:pPr lvl="1"/>
            <a:r>
              <a:rPr lang="en-US" dirty="0"/>
              <a:t>We are uncovering better ways of developing software by doing it and helping others do it. </a:t>
            </a:r>
          </a:p>
          <a:p>
            <a:pPr lvl="1"/>
            <a:r>
              <a:rPr lang="en-US" dirty="0"/>
              <a:t>Through this work we have come to value:</a:t>
            </a:r>
          </a:p>
          <a:p>
            <a:pPr lvl="2"/>
            <a:r>
              <a:rPr lang="en-US" dirty="0"/>
              <a:t>Individuals and interactions over processes and tools</a:t>
            </a:r>
          </a:p>
          <a:p>
            <a:pPr lvl="2"/>
            <a:r>
              <a:rPr lang="en-US" dirty="0"/>
              <a:t>Working software over comprehensive documentation</a:t>
            </a:r>
          </a:p>
          <a:p>
            <a:pPr lvl="2"/>
            <a:r>
              <a:rPr lang="en-US" dirty="0"/>
              <a:t>Customer collaboration over contract negotiation</a:t>
            </a:r>
          </a:p>
          <a:p>
            <a:pPr lvl="2"/>
            <a:r>
              <a:rPr lang="en-US" dirty="0"/>
              <a:t>Responding to change over following a plan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83ED95-42E3-4C86-8D22-9884BDBCEF0B}"/>
              </a:ext>
            </a:extLst>
          </p:cNvPr>
          <p:cNvGrpSpPr/>
          <p:nvPr/>
        </p:nvGrpSpPr>
        <p:grpSpPr>
          <a:xfrm>
            <a:off x="2209800" y="3657601"/>
            <a:ext cx="3773556" cy="2809836"/>
            <a:chOff x="2113722" y="2175401"/>
            <a:chExt cx="4611756" cy="34633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8E1ACB-81AE-4AA2-857E-0864ADE879C2}"/>
                </a:ext>
              </a:extLst>
            </p:cNvPr>
            <p:cNvSpPr/>
            <p:nvPr/>
          </p:nvSpPr>
          <p:spPr>
            <a:xfrm>
              <a:off x="2113722" y="21754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Kanban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3FAA5D-01A2-49DF-AFF4-EE2EE8761998}"/>
                </a:ext>
              </a:extLst>
            </p:cNvPr>
            <p:cNvSpPr/>
            <p:nvPr/>
          </p:nvSpPr>
          <p:spPr>
            <a:xfrm>
              <a:off x="5334000" y="21754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Scrum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4A085A-1545-473E-AA4E-A5BA9351B9EA}"/>
                </a:ext>
              </a:extLst>
            </p:cNvPr>
            <p:cNvSpPr/>
            <p:nvPr/>
          </p:nvSpPr>
          <p:spPr>
            <a:xfrm>
              <a:off x="5334000" y="46138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XP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D6D862-8AE6-4C5C-B10B-28B5E5BA6F90}"/>
                </a:ext>
              </a:extLst>
            </p:cNvPr>
            <p:cNvSpPr/>
            <p:nvPr/>
          </p:nvSpPr>
          <p:spPr>
            <a:xfrm>
              <a:off x="2113722" y="46138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Lean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EB37B5-2205-41CC-A130-A280DF76B266}"/>
                </a:ext>
              </a:extLst>
            </p:cNvPr>
            <p:cNvCxnSpPr>
              <a:stCxn id="4" idx="5"/>
              <a:endCxn id="6" idx="1"/>
            </p:cNvCxnSpPr>
            <p:nvPr/>
          </p:nvCxnSpPr>
          <p:spPr>
            <a:xfrm>
              <a:off x="3301423" y="3050292"/>
              <a:ext cx="2236354" cy="171361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723A9D-4CEE-460E-9B88-7AAE0CEAB0A3}"/>
                </a:ext>
              </a:extLst>
            </p:cNvPr>
            <p:cNvCxnSpPr>
              <a:cxnSpLocks/>
              <a:stCxn id="7" idx="7"/>
              <a:endCxn id="5" idx="3"/>
            </p:cNvCxnSpPr>
            <p:nvPr/>
          </p:nvCxnSpPr>
          <p:spPr>
            <a:xfrm flipV="1">
              <a:off x="3301423" y="3050292"/>
              <a:ext cx="2236354" cy="171361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46380E-FCD6-43BC-BDD9-3DFBC556352A}"/>
                </a:ext>
              </a:extLst>
            </p:cNvPr>
            <p:cNvCxnSpPr>
              <a:cxnSpLocks/>
              <a:stCxn id="4" idx="4"/>
              <a:endCxn id="7" idx="0"/>
            </p:cNvCxnSpPr>
            <p:nvPr/>
          </p:nvCxnSpPr>
          <p:spPr>
            <a:xfrm>
              <a:off x="2809461" y="3200400"/>
              <a:ext cx="0" cy="1413401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0A228C-CEF3-431B-AA44-88D94C64C9D7}"/>
                </a:ext>
              </a:extLst>
            </p:cNvPr>
            <p:cNvCxnSpPr>
              <a:cxnSpLocks/>
              <a:stCxn id="6" idx="2"/>
              <a:endCxn id="7" idx="6"/>
            </p:cNvCxnSpPr>
            <p:nvPr/>
          </p:nvCxnSpPr>
          <p:spPr>
            <a:xfrm flipH="1">
              <a:off x="3505200" y="5126301"/>
              <a:ext cx="1828800" cy="0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3CBBD8-FC41-44E8-B745-ED6719102424}"/>
                </a:ext>
              </a:extLst>
            </p:cNvPr>
            <p:cNvCxnSpPr>
              <a:cxnSpLocks/>
              <a:stCxn id="5" idx="4"/>
              <a:endCxn id="6" idx="0"/>
            </p:cNvCxnSpPr>
            <p:nvPr/>
          </p:nvCxnSpPr>
          <p:spPr>
            <a:xfrm>
              <a:off x="6029739" y="3200400"/>
              <a:ext cx="0" cy="1413401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1F0452-371B-4BA6-B0EC-EEF6B8FC1B64}"/>
                </a:ext>
              </a:extLst>
            </p:cNvPr>
            <p:cNvCxnSpPr>
              <a:cxnSpLocks/>
              <a:stCxn id="5" idx="2"/>
              <a:endCxn id="4" idx="6"/>
            </p:cNvCxnSpPr>
            <p:nvPr/>
          </p:nvCxnSpPr>
          <p:spPr>
            <a:xfrm flipH="1">
              <a:off x="3505200" y="2687901"/>
              <a:ext cx="1828800" cy="0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7EEB13E-2959-4328-8206-F9E9B5AF55C3}"/>
              </a:ext>
            </a:extLst>
          </p:cNvPr>
          <p:cNvSpPr txBox="1"/>
          <p:nvPr/>
        </p:nvSpPr>
        <p:spPr>
          <a:xfrm>
            <a:off x="5900723" y="4638587"/>
            <a:ext cx="2459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Business Analysis </a:t>
            </a:r>
            <a:br>
              <a:rPr lang="en-US" sz="2400" b="1" i="1" dirty="0"/>
            </a:br>
            <a:r>
              <a:rPr lang="en-US" sz="2400" b="1" i="1" dirty="0"/>
              <a:t>Has to Be Agile</a:t>
            </a:r>
          </a:p>
        </p:txBody>
      </p:sp>
    </p:spTree>
    <p:extLst>
      <p:ext uri="{BB962C8B-B14F-4D97-AF65-F5344CB8AC3E}">
        <p14:creationId xmlns:p14="http://schemas.microsoft.com/office/powerpoint/2010/main" val="52429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4D9-8935-42A9-A359-E464716480B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Extreme Programming (XP)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424DD2-3012-48FD-AAA6-30AB8412D401}"/>
              </a:ext>
            </a:extLst>
          </p:cNvPr>
          <p:cNvSpPr/>
          <p:nvPr/>
        </p:nvSpPr>
        <p:spPr>
          <a:xfrm>
            <a:off x="1600200" y="1252591"/>
            <a:ext cx="1611817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EA5BB5-8108-4883-B286-083DBB14AF09}"/>
              </a:ext>
            </a:extLst>
          </p:cNvPr>
          <p:cNvSpPr/>
          <p:nvPr/>
        </p:nvSpPr>
        <p:spPr>
          <a:xfrm>
            <a:off x="800100" y="2367786"/>
            <a:ext cx="1584614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Facilitator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C941AA-3C6D-4598-9F6C-CA751594A41D}"/>
              </a:ext>
            </a:extLst>
          </p:cNvPr>
          <p:cNvSpPr/>
          <p:nvPr/>
        </p:nvSpPr>
        <p:spPr>
          <a:xfrm>
            <a:off x="766328" y="3427373"/>
            <a:ext cx="16002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System 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DCC348-378E-4D61-9F77-EA7DC1859776}"/>
              </a:ext>
            </a:extLst>
          </p:cNvPr>
          <p:cNvSpPr/>
          <p:nvPr/>
        </p:nvSpPr>
        <p:spPr>
          <a:xfrm>
            <a:off x="4987996" y="1461870"/>
            <a:ext cx="1415761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35C730-E1AF-4A1B-8885-5F85B523FBD4}"/>
              </a:ext>
            </a:extLst>
          </p:cNvPr>
          <p:cNvSpPr/>
          <p:nvPr/>
        </p:nvSpPr>
        <p:spPr>
          <a:xfrm>
            <a:off x="6320060" y="4079460"/>
            <a:ext cx="1415761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E60A9-FDDF-48CE-A508-B313FE46D126}"/>
              </a:ext>
            </a:extLst>
          </p:cNvPr>
          <p:cNvSpPr/>
          <p:nvPr/>
        </p:nvSpPr>
        <p:spPr>
          <a:xfrm>
            <a:off x="5942794" y="2449858"/>
            <a:ext cx="1415761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BSA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66CEF7-C48E-4843-AE88-F6546244651B}"/>
              </a:ext>
            </a:extLst>
          </p:cNvPr>
          <p:cNvSpPr/>
          <p:nvPr/>
        </p:nvSpPr>
        <p:spPr>
          <a:xfrm>
            <a:off x="3771900" y="1065789"/>
            <a:ext cx="16002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System 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6C4329-970D-4EF9-B46E-AAF69B756227}"/>
              </a:ext>
            </a:extLst>
          </p:cNvPr>
          <p:cNvSpPr/>
          <p:nvPr/>
        </p:nvSpPr>
        <p:spPr>
          <a:xfrm>
            <a:off x="2803707" y="4517641"/>
            <a:ext cx="16002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System 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9A44E4-5812-4C89-A215-16E433FBAA16}"/>
              </a:ext>
            </a:extLst>
          </p:cNvPr>
          <p:cNvSpPr/>
          <p:nvPr/>
        </p:nvSpPr>
        <p:spPr>
          <a:xfrm>
            <a:off x="5764275" y="4738236"/>
            <a:ext cx="16002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System 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10EC04-6FF8-4AAF-95AA-51317E54FE29}"/>
              </a:ext>
            </a:extLst>
          </p:cNvPr>
          <p:cNvCxnSpPr>
            <a:cxnSpLocks/>
            <a:stCxn id="5" idx="5"/>
            <a:endCxn id="19" idx="1"/>
          </p:cNvCxnSpPr>
          <p:nvPr/>
        </p:nvCxnSpPr>
        <p:spPr>
          <a:xfrm>
            <a:off x="2975972" y="1928744"/>
            <a:ext cx="537866" cy="67664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2A19472-9A7C-428F-81CE-9687FED23644}"/>
              </a:ext>
            </a:extLst>
          </p:cNvPr>
          <p:cNvSpPr/>
          <p:nvPr/>
        </p:nvSpPr>
        <p:spPr>
          <a:xfrm>
            <a:off x="3265545" y="2391721"/>
            <a:ext cx="1695450" cy="1459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Feature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731BCD-9FA5-440D-B5CC-A178852D5445}"/>
              </a:ext>
            </a:extLst>
          </p:cNvPr>
          <p:cNvCxnSpPr>
            <a:cxnSpLocks/>
            <a:stCxn id="6" idx="6"/>
            <a:endCxn id="19" idx="2"/>
          </p:cNvCxnSpPr>
          <p:nvPr/>
        </p:nvCxnSpPr>
        <p:spPr>
          <a:xfrm>
            <a:off x="2384714" y="2763867"/>
            <a:ext cx="880831" cy="35737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0872C5-66D7-44FB-8388-FE398A4069B0}"/>
              </a:ext>
            </a:extLst>
          </p:cNvPr>
          <p:cNvCxnSpPr>
            <a:cxnSpLocks/>
            <a:stCxn id="7" idx="6"/>
            <a:endCxn id="19" idx="3"/>
          </p:cNvCxnSpPr>
          <p:nvPr/>
        </p:nvCxnSpPr>
        <p:spPr>
          <a:xfrm flipV="1">
            <a:off x="2366528" y="3637090"/>
            <a:ext cx="1147310" cy="18636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D14EBA-967C-43B7-9D61-0783B07CECE2}"/>
              </a:ext>
            </a:extLst>
          </p:cNvPr>
          <p:cNvCxnSpPr>
            <a:cxnSpLocks/>
            <a:stCxn id="13" idx="7"/>
            <a:endCxn id="19" idx="4"/>
          </p:cNvCxnSpPr>
          <p:nvPr/>
        </p:nvCxnSpPr>
        <p:spPr>
          <a:xfrm flipH="1" flipV="1">
            <a:off x="4113270" y="3850762"/>
            <a:ext cx="56293" cy="7828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0AA8F0B-8FEE-49E7-9ACC-F20DA3BED465}"/>
              </a:ext>
            </a:extLst>
          </p:cNvPr>
          <p:cNvCxnSpPr>
            <a:cxnSpLocks/>
            <a:stCxn id="60" idx="0"/>
            <a:endCxn id="19" idx="4"/>
          </p:cNvCxnSpPr>
          <p:nvPr/>
        </p:nvCxnSpPr>
        <p:spPr>
          <a:xfrm flipH="1" flipV="1">
            <a:off x="4113270" y="3850762"/>
            <a:ext cx="790263" cy="8189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A093ED7-95D0-48C5-A181-B5742BB8FB11}"/>
              </a:ext>
            </a:extLst>
          </p:cNvPr>
          <p:cNvCxnSpPr>
            <a:cxnSpLocks/>
            <a:stCxn id="15" idx="1"/>
            <a:endCxn id="19" idx="5"/>
          </p:cNvCxnSpPr>
          <p:nvPr/>
        </p:nvCxnSpPr>
        <p:spPr>
          <a:xfrm flipH="1" flipV="1">
            <a:off x="4712702" y="3637090"/>
            <a:ext cx="1285917" cy="121715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80A6A8-F56D-4373-B37A-001DD1586695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flipH="1">
            <a:off x="4113270" y="1857951"/>
            <a:ext cx="874726" cy="53377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6D5E1F-2897-4292-9F40-FF1283F4FF34}"/>
              </a:ext>
            </a:extLst>
          </p:cNvPr>
          <p:cNvCxnSpPr>
            <a:cxnSpLocks/>
            <a:stCxn id="10" idx="2"/>
            <a:endCxn id="19" idx="5"/>
          </p:cNvCxnSpPr>
          <p:nvPr/>
        </p:nvCxnSpPr>
        <p:spPr>
          <a:xfrm flipH="1" flipV="1">
            <a:off x="4712702" y="3637090"/>
            <a:ext cx="1607358" cy="83845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DBAB8E-331F-4433-906E-7F4DDD31ABFC}"/>
              </a:ext>
            </a:extLst>
          </p:cNvPr>
          <p:cNvCxnSpPr>
            <a:cxnSpLocks/>
            <a:stCxn id="11" idx="3"/>
            <a:endCxn id="19" idx="6"/>
          </p:cNvCxnSpPr>
          <p:nvPr/>
        </p:nvCxnSpPr>
        <p:spPr>
          <a:xfrm flipH="1" flipV="1">
            <a:off x="4960995" y="3121242"/>
            <a:ext cx="1189132" cy="476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715AC58-F596-4C2B-94A0-90F92D654493}"/>
              </a:ext>
            </a:extLst>
          </p:cNvPr>
          <p:cNvCxnSpPr>
            <a:cxnSpLocks/>
            <a:stCxn id="12" idx="4"/>
            <a:endCxn id="19" idx="0"/>
          </p:cNvCxnSpPr>
          <p:nvPr/>
        </p:nvCxnSpPr>
        <p:spPr>
          <a:xfrm flipH="1">
            <a:off x="4113270" y="1857951"/>
            <a:ext cx="458730" cy="53377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AE4384-EF0D-476B-B4F3-D3049B56F520}"/>
              </a:ext>
            </a:extLst>
          </p:cNvPr>
          <p:cNvSpPr txBox="1"/>
          <p:nvPr/>
        </p:nvSpPr>
        <p:spPr>
          <a:xfrm>
            <a:off x="228600" y="5758955"/>
            <a:ext cx="4090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“XP is a lightweight methodology for small to</a:t>
            </a:r>
          </a:p>
          <a:p>
            <a:r>
              <a:rPr lang="en-US" sz="1400" dirty="0"/>
              <a:t>medium sized teams developing software in</a:t>
            </a:r>
          </a:p>
          <a:p>
            <a:r>
              <a:rPr lang="en-US" sz="1400" dirty="0"/>
              <a:t>the face of vague or rapidly changing requirements”  </a:t>
            </a:r>
          </a:p>
          <a:p>
            <a:pPr algn="r"/>
            <a:r>
              <a:rPr lang="en-US" sz="1400" dirty="0"/>
              <a:t>--- </a:t>
            </a:r>
            <a:r>
              <a:rPr lang="en-US" sz="1400" b="1" i="1" dirty="0"/>
              <a:t>Kent Beck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344DAEC-6D44-46C7-8B0C-1B3DC8BECE0B}"/>
              </a:ext>
            </a:extLst>
          </p:cNvPr>
          <p:cNvSpPr/>
          <p:nvPr/>
        </p:nvSpPr>
        <p:spPr>
          <a:xfrm>
            <a:off x="4195652" y="4669734"/>
            <a:ext cx="1415761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CAFF73E-0F2C-4AF9-981E-B72F7F3DABC4}"/>
              </a:ext>
            </a:extLst>
          </p:cNvPr>
          <p:cNvSpPr/>
          <p:nvPr/>
        </p:nvSpPr>
        <p:spPr>
          <a:xfrm>
            <a:off x="1180666" y="4064853"/>
            <a:ext cx="16002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 System B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818A09A-962A-4557-A96B-C4266C6BB7DF}"/>
              </a:ext>
            </a:extLst>
          </p:cNvPr>
          <p:cNvCxnSpPr>
            <a:cxnSpLocks/>
            <a:stCxn id="67" idx="7"/>
            <a:endCxn id="19" idx="3"/>
          </p:cNvCxnSpPr>
          <p:nvPr/>
        </p:nvCxnSpPr>
        <p:spPr>
          <a:xfrm flipV="1">
            <a:off x="2546522" y="3637090"/>
            <a:ext cx="967316" cy="5437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47C005A-E4BD-4E3C-9152-895943D7631B}"/>
              </a:ext>
            </a:extLst>
          </p:cNvPr>
          <p:cNvSpPr txBox="1"/>
          <p:nvPr/>
        </p:nvSpPr>
        <p:spPr>
          <a:xfrm>
            <a:off x="262747" y="4505657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Pair</a:t>
            </a:r>
          </a:p>
          <a:p>
            <a:pPr algn="ctr"/>
            <a:r>
              <a:rPr lang="en-US" sz="1400" b="1" i="1" dirty="0"/>
              <a:t>Programming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904DDE-4349-4177-A36C-B14677E5C1B4}"/>
              </a:ext>
            </a:extLst>
          </p:cNvPr>
          <p:cNvSpPr txBox="1"/>
          <p:nvPr/>
        </p:nvSpPr>
        <p:spPr>
          <a:xfrm>
            <a:off x="3503539" y="5287933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Pair</a:t>
            </a:r>
          </a:p>
          <a:p>
            <a:pPr algn="ctr"/>
            <a:r>
              <a:rPr lang="en-US" sz="1400" b="1" i="1" dirty="0"/>
              <a:t>Programming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D878816-9DF5-47DE-B236-5F3FC2C97251}"/>
              </a:ext>
            </a:extLst>
          </p:cNvPr>
          <p:cNvSpPr txBox="1"/>
          <p:nvPr/>
        </p:nvSpPr>
        <p:spPr>
          <a:xfrm>
            <a:off x="7595634" y="4419602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Pair</a:t>
            </a:r>
          </a:p>
          <a:p>
            <a:pPr algn="ctr"/>
            <a:r>
              <a:rPr lang="en-US" sz="1400" b="1" i="1" dirty="0"/>
              <a:t>Programming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582265-FBC8-4F8D-830D-117CBE60B151}"/>
              </a:ext>
            </a:extLst>
          </p:cNvPr>
          <p:cNvSpPr txBox="1"/>
          <p:nvPr/>
        </p:nvSpPr>
        <p:spPr>
          <a:xfrm>
            <a:off x="5751449" y="989999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Pair</a:t>
            </a:r>
          </a:p>
          <a:p>
            <a:pPr algn="ctr"/>
            <a:r>
              <a:rPr lang="en-US" sz="1400" b="1" i="1" dirty="0"/>
              <a:t>Programming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BB99A0-5B5A-424F-9C6A-959C1B75E6FB}"/>
              </a:ext>
            </a:extLst>
          </p:cNvPr>
          <p:cNvSpPr txBox="1"/>
          <p:nvPr/>
        </p:nvSpPr>
        <p:spPr>
          <a:xfrm>
            <a:off x="6330661" y="1412189"/>
            <a:ext cx="164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Test Driven </a:t>
            </a:r>
            <a:br>
              <a:rPr lang="en-US" sz="1400" b="1" i="1" dirty="0"/>
            </a:br>
            <a:r>
              <a:rPr lang="en-US" sz="1400" b="1" i="1" dirty="0"/>
              <a:t>Development (TDD)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C2005C-8943-4480-8442-139B349F7AB7}"/>
              </a:ext>
            </a:extLst>
          </p:cNvPr>
          <p:cNvSpPr txBox="1"/>
          <p:nvPr/>
        </p:nvSpPr>
        <p:spPr>
          <a:xfrm>
            <a:off x="7206141" y="5028877"/>
            <a:ext cx="164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Test Driven </a:t>
            </a:r>
            <a:br>
              <a:rPr lang="en-US" sz="1400" b="1" i="1" dirty="0"/>
            </a:br>
            <a:r>
              <a:rPr lang="en-US" sz="1400" b="1" i="1" dirty="0"/>
              <a:t>Development (TDD)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DBB3DBF-F548-45E7-BC82-94B2E25EF71B}"/>
              </a:ext>
            </a:extLst>
          </p:cNvPr>
          <p:cNvSpPr/>
          <p:nvPr/>
        </p:nvSpPr>
        <p:spPr>
          <a:xfrm>
            <a:off x="5971713" y="3161396"/>
            <a:ext cx="1186253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C9BD88D-E39A-4E82-8183-34C91CD798CA}"/>
              </a:ext>
            </a:extLst>
          </p:cNvPr>
          <p:cNvCxnSpPr>
            <a:cxnSpLocks/>
            <a:stCxn id="88" idx="2"/>
            <a:endCxn id="19" idx="6"/>
          </p:cNvCxnSpPr>
          <p:nvPr/>
        </p:nvCxnSpPr>
        <p:spPr>
          <a:xfrm flipH="1" flipV="1">
            <a:off x="4960995" y="3121242"/>
            <a:ext cx="1010718" cy="43623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7EF080FC-ECD6-4A1F-A55C-59204F3BC4C1}"/>
              </a:ext>
            </a:extLst>
          </p:cNvPr>
          <p:cNvSpPr txBox="1"/>
          <p:nvPr/>
        </p:nvSpPr>
        <p:spPr>
          <a:xfrm>
            <a:off x="7131926" y="2906849"/>
            <a:ext cx="1648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Test Driven </a:t>
            </a:r>
            <a:br>
              <a:rPr lang="en-US" sz="1400" b="1" i="1" dirty="0"/>
            </a:br>
            <a:r>
              <a:rPr lang="en-US" sz="1400" b="1" i="1" dirty="0"/>
              <a:t>Development (TDD)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BF9CEA-A58C-45B1-B96D-DFD1E17D6354}"/>
              </a:ext>
            </a:extLst>
          </p:cNvPr>
          <p:cNvSpPr txBox="1"/>
          <p:nvPr/>
        </p:nvSpPr>
        <p:spPr>
          <a:xfrm>
            <a:off x="7203174" y="3397350"/>
            <a:ext cx="1022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Integration</a:t>
            </a:r>
          </a:p>
          <a:p>
            <a:pPr algn="ctr"/>
            <a:r>
              <a:rPr lang="en-US" sz="1400" b="1" i="1" dirty="0"/>
              <a:t>Testing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9595160-89A1-4913-AAD9-3575E2EA6073}"/>
              </a:ext>
            </a:extLst>
          </p:cNvPr>
          <p:cNvSpPr txBox="1"/>
          <p:nvPr/>
        </p:nvSpPr>
        <p:spPr>
          <a:xfrm>
            <a:off x="7311896" y="2416348"/>
            <a:ext cx="144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Production Data </a:t>
            </a:r>
            <a:br>
              <a:rPr lang="en-US" sz="1400" b="1" i="1" dirty="0"/>
            </a:br>
            <a:r>
              <a:rPr lang="en-US" sz="1400" b="1" i="1" dirty="0"/>
              <a:t>Sampling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17CA374-2CCC-48B4-900C-FC01AA2532FD}"/>
              </a:ext>
            </a:extLst>
          </p:cNvPr>
          <p:cNvSpPr txBox="1"/>
          <p:nvPr/>
        </p:nvSpPr>
        <p:spPr>
          <a:xfrm>
            <a:off x="6795640" y="2182843"/>
            <a:ext cx="852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Mockups</a:t>
            </a:r>
          </a:p>
        </p:txBody>
      </p:sp>
    </p:spTree>
    <p:extLst>
      <p:ext uri="{BB962C8B-B14F-4D97-AF65-F5344CB8AC3E}">
        <p14:creationId xmlns:p14="http://schemas.microsoft.com/office/powerpoint/2010/main" val="3211417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BC75-AD0E-4E09-8D38-F859E88F3D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Scrum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68769C-A697-4C93-8E4D-F918C3C84D7E}"/>
              </a:ext>
            </a:extLst>
          </p:cNvPr>
          <p:cNvSpPr/>
          <p:nvPr/>
        </p:nvSpPr>
        <p:spPr>
          <a:xfrm>
            <a:off x="460342" y="1448055"/>
            <a:ext cx="1597058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Backlog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D0D700-C9F8-4CD9-8E5C-BDD6DD4DD9A1}"/>
              </a:ext>
            </a:extLst>
          </p:cNvPr>
          <p:cNvSpPr/>
          <p:nvPr/>
        </p:nvSpPr>
        <p:spPr>
          <a:xfrm>
            <a:off x="3484378" y="1831055"/>
            <a:ext cx="3498393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Scrum Board</a:t>
            </a:r>
          </a:p>
          <a:p>
            <a:pPr algn="ctr"/>
            <a:r>
              <a:rPr lang="en-US" dirty="0"/>
              <a:t>Time Boxed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FBEFAF-DC8B-412D-A103-F6165EC9A856}"/>
              </a:ext>
            </a:extLst>
          </p:cNvPr>
          <p:cNvSpPr/>
          <p:nvPr/>
        </p:nvSpPr>
        <p:spPr>
          <a:xfrm>
            <a:off x="7086600" y="1480263"/>
            <a:ext cx="1597058" cy="3276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 Pile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609A1-6E4B-428E-BBFA-90E719159293}"/>
              </a:ext>
            </a:extLst>
          </p:cNvPr>
          <p:cNvSpPr/>
          <p:nvPr/>
        </p:nvSpPr>
        <p:spPr>
          <a:xfrm>
            <a:off x="2286000" y="2646043"/>
            <a:ext cx="966247" cy="2066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Sprint Backlog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B4D10-BDF7-4473-BD57-722969D8FEB4}"/>
              </a:ext>
            </a:extLst>
          </p:cNvPr>
          <p:cNvSpPr/>
          <p:nvPr/>
        </p:nvSpPr>
        <p:spPr>
          <a:xfrm>
            <a:off x="3513580" y="2648399"/>
            <a:ext cx="3421405" cy="460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17D15-61C6-4D70-803C-175B019CED54}"/>
              </a:ext>
            </a:extLst>
          </p:cNvPr>
          <p:cNvSpPr/>
          <p:nvPr/>
        </p:nvSpPr>
        <p:spPr>
          <a:xfrm>
            <a:off x="3513580" y="3197754"/>
            <a:ext cx="3421405" cy="4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D0B07-C10F-4D8B-8995-47469ECE47B8}"/>
              </a:ext>
            </a:extLst>
          </p:cNvPr>
          <p:cNvSpPr/>
          <p:nvPr/>
        </p:nvSpPr>
        <p:spPr>
          <a:xfrm>
            <a:off x="3513580" y="4296463"/>
            <a:ext cx="3421406" cy="460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A7CFD-4EF3-40F3-B205-E6DABA7B5301}"/>
              </a:ext>
            </a:extLst>
          </p:cNvPr>
          <p:cNvSpPr txBox="1"/>
          <p:nvPr/>
        </p:nvSpPr>
        <p:spPr>
          <a:xfrm>
            <a:off x="2324663" y="1768693"/>
            <a:ext cx="979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WIP:</a:t>
            </a:r>
          </a:p>
          <a:p>
            <a:pPr algn="ctr"/>
            <a:r>
              <a:rPr lang="en-US" dirty="0"/>
              <a:t>Team </a:t>
            </a:r>
            <a:br>
              <a:rPr lang="en-US" dirty="0"/>
            </a:br>
            <a:r>
              <a:rPr lang="en-US" dirty="0"/>
              <a:t>Velocity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EEB2D-1596-4A81-92C1-697A23D01C74}"/>
              </a:ext>
            </a:extLst>
          </p:cNvPr>
          <p:cNvSpPr txBox="1"/>
          <p:nvPr/>
        </p:nvSpPr>
        <p:spPr>
          <a:xfrm>
            <a:off x="4301414" y="5331449"/>
            <a:ext cx="39433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Time-Box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Planning (Time Box and Daily)</a:t>
            </a:r>
          </a:p>
          <a:p>
            <a:pPr marL="285750" indent="-285750" algn="ctr">
              <a:buFont typeface="Calibri" panose="020F0502020204030204" pitchFamily="34" charset="0"/>
              <a:buChar char="×"/>
            </a:pPr>
            <a:r>
              <a:rPr lang="en-US" dirty="0"/>
              <a:t>Continuous Flow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Cross Functional As Much as Possible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Retrospective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4A74BAB-53D5-4BE3-945D-1B1EE3C76696}"/>
              </a:ext>
            </a:extLst>
          </p:cNvPr>
          <p:cNvSpPr/>
          <p:nvPr/>
        </p:nvSpPr>
        <p:spPr>
          <a:xfrm>
            <a:off x="457200" y="4821712"/>
            <a:ext cx="7391400" cy="577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244F2-DE14-454E-B6F1-BFF1B0343AA8}"/>
              </a:ext>
            </a:extLst>
          </p:cNvPr>
          <p:cNvSpPr/>
          <p:nvPr/>
        </p:nvSpPr>
        <p:spPr>
          <a:xfrm>
            <a:off x="3513580" y="3747109"/>
            <a:ext cx="3421405" cy="460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Review or Demo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01A3686-E89D-4BE1-8C42-A156E12C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09600"/>
            <a:ext cx="1853508" cy="128884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CBFDC58-73AF-4D2F-9EAA-38E09B042B4C}"/>
              </a:ext>
            </a:extLst>
          </p:cNvPr>
          <p:cNvSpPr/>
          <p:nvPr/>
        </p:nvSpPr>
        <p:spPr>
          <a:xfrm>
            <a:off x="3657600" y="2819400"/>
            <a:ext cx="6096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Each Story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185152-FE6A-416D-9AAC-D6E7D3F21FB7}"/>
              </a:ext>
            </a:extLst>
          </p:cNvPr>
          <p:cNvSpPr/>
          <p:nvPr/>
        </p:nvSpPr>
        <p:spPr>
          <a:xfrm>
            <a:off x="6120286" y="2819400"/>
            <a:ext cx="6096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Each Story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A946E2-45D0-48F4-8BF2-9D92BE2952C9}"/>
              </a:ext>
            </a:extLst>
          </p:cNvPr>
          <p:cNvSpPr txBox="1"/>
          <p:nvPr/>
        </p:nvSpPr>
        <p:spPr>
          <a:xfrm>
            <a:off x="1258872" y="5479981"/>
            <a:ext cx="1896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Roles: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Product Owner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Dev Team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Scrum Master</a:t>
            </a:r>
          </a:p>
        </p:txBody>
      </p:sp>
    </p:spTree>
    <p:extLst>
      <p:ext uri="{BB962C8B-B14F-4D97-AF65-F5344CB8AC3E}">
        <p14:creationId xmlns:p14="http://schemas.microsoft.com/office/powerpoint/2010/main" val="4134964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BC75-AD0E-4E09-8D38-F859E88F3D02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Kanban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68769C-A697-4C93-8E4D-F918C3C84D7E}"/>
              </a:ext>
            </a:extLst>
          </p:cNvPr>
          <p:cNvSpPr/>
          <p:nvPr/>
        </p:nvSpPr>
        <p:spPr>
          <a:xfrm>
            <a:off x="460342" y="1295400"/>
            <a:ext cx="1597058" cy="3276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Product Backlog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D0D700-C9F8-4CD9-8E5C-BDD6DD4DD9A1}"/>
              </a:ext>
            </a:extLst>
          </p:cNvPr>
          <p:cNvSpPr/>
          <p:nvPr/>
        </p:nvSpPr>
        <p:spPr>
          <a:xfrm>
            <a:off x="2286786" y="1295400"/>
            <a:ext cx="4648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Kanban Board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FBEFAF-DC8B-412D-A103-F6165EC9A856}"/>
              </a:ext>
            </a:extLst>
          </p:cNvPr>
          <p:cNvSpPr/>
          <p:nvPr/>
        </p:nvSpPr>
        <p:spPr>
          <a:xfrm>
            <a:off x="7086600" y="1327608"/>
            <a:ext cx="1597058" cy="3276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Done Pile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9609A1-6E4B-428E-BBFA-90E719159293}"/>
              </a:ext>
            </a:extLst>
          </p:cNvPr>
          <p:cNvSpPr/>
          <p:nvPr/>
        </p:nvSpPr>
        <p:spPr>
          <a:xfrm>
            <a:off x="2286000" y="2493388"/>
            <a:ext cx="966247" cy="2066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Do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EB4D10-BDF7-4473-BD57-722969D8FEB4}"/>
              </a:ext>
            </a:extLst>
          </p:cNvPr>
          <p:cNvSpPr/>
          <p:nvPr/>
        </p:nvSpPr>
        <p:spPr>
          <a:xfrm>
            <a:off x="3513580" y="2493389"/>
            <a:ext cx="966247" cy="20668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17D15-61C6-4D70-803C-175B019CED54}"/>
              </a:ext>
            </a:extLst>
          </p:cNvPr>
          <p:cNvSpPr/>
          <p:nvPr/>
        </p:nvSpPr>
        <p:spPr>
          <a:xfrm>
            <a:off x="4741160" y="2493389"/>
            <a:ext cx="966247" cy="20668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D0B07-C10F-4D8B-8995-47469ECE47B8}"/>
              </a:ext>
            </a:extLst>
          </p:cNvPr>
          <p:cNvSpPr/>
          <p:nvPr/>
        </p:nvSpPr>
        <p:spPr>
          <a:xfrm>
            <a:off x="5968739" y="2513814"/>
            <a:ext cx="966247" cy="20668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A7CFD-4EF3-40F3-B205-E6DABA7B5301}"/>
              </a:ext>
            </a:extLst>
          </p:cNvPr>
          <p:cNvSpPr txBox="1"/>
          <p:nvPr/>
        </p:nvSpPr>
        <p:spPr>
          <a:xfrm>
            <a:off x="2401074" y="20864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WIP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D06FD-B1AC-460F-97A9-D552BEAB9771}"/>
              </a:ext>
            </a:extLst>
          </p:cNvPr>
          <p:cNvSpPr txBox="1"/>
          <p:nvPr/>
        </p:nvSpPr>
        <p:spPr>
          <a:xfrm>
            <a:off x="3645020" y="20864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WIP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9403A1-61FC-4E3B-A986-3605336D4276}"/>
              </a:ext>
            </a:extLst>
          </p:cNvPr>
          <p:cNvSpPr txBox="1"/>
          <p:nvPr/>
        </p:nvSpPr>
        <p:spPr>
          <a:xfrm>
            <a:off x="4888966" y="208012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WIP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EA236-A6EA-480B-A465-B0FA397146D6}"/>
              </a:ext>
            </a:extLst>
          </p:cNvPr>
          <p:cNvSpPr txBox="1"/>
          <p:nvPr/>
        </p:nvSpPr>
        <p:spPr>
          <a:xfrm>
            <a:off x="6083812" y="207462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WIP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0EEB2D-1596-4A81-92C1-697A23D01C74}"/>
              </a:ext>
            </a:extLst>
          </p:cNvPr>
          <p:cNvSpPr txBox="1"/>
          <p:nvPr/>
        </p:nvSpPr>
        <p:spPr>
          <a:xfrm>
            <a:off x="3781633" y="5303304"/>
            <a:ext cx="4374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Calibri" panose="020F0502020204030204" pitchFamily="34" charset="0"/>
              <a:buChar char="×"/>
            </a:pPr>
            <a:r>
              <a:rPr lang="en-US" dirty="0"/>
              <a:t>No Time-Box</a:t>
            </a:r>
          </a:p>
          <a:p>
            <a:pPr marL="285750" indent="-285750" algn="ctr">
              <a:buFont typeface="Calibri" panose="020F0502020204030204" pitchFamily="34" charset="0"/>
              <a:buChar char="×"/>
            </a:pPr>
            <a:r>
              <a:rPr lang="en-US" dirty="0"/>
              <a:t>Planning (Time Box and Daily)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Continuous Flow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Cross Functional When WIP is Maxed out </a:t>
            </a:r>
          </a:p>
          <a:p>
            <a:pPr marL="285750" indent="-285750" algn="ctr">
              <a:buFont typeface="Calibri" panose="020F0502020204030204" pitchFamily="34" charset="0"/>
              <a:buChar char="×"/>
            </a:pPr>
            <a:r>
              <a:rPr lang="en-US" dirty="0"/>
              <a:t>Retrospective (optional)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4A74BAB-53D5-4BE3-945D-1B1EE3C76696}"/>
              </a:ext>
            </a:extLst>
          </p:cNvPr>
          <p:cNvSpPr/>
          <p:nvPr/>
        </p:nvSpPr>
        <p:spPr>
          <a:xfrm>
            <a:off x="609600" y="4800600"/>
            <a:ext cx="7239000" cy="577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0485C-6BAA-4B59-916C-3EFE7B7563FF}"/>
              </a:ext>
            </a:extLst>
          </p:cNvPr>
          <p:cNvSpPr/>
          <p:nvPr/>
        </p:nvSpPr>
        <p:spPr>
          <a:xfrm>
            <a:off x="2806426" y="2729060"/>
            <a:ext cx="3670574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Each Story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844ABC-C644-4261-B69B-94F9B47ED19D}"/>
              </a:ext>
            </a:extLst>
          </p:cNvPr>
          <p:cNvSpPr/>
          <p:nvPr/>
        </p:nvSpPr>
        <p:spPr>
          <a:xfrm>
            <a:off x="2822947" y="4009142"/>
            <a:ext cx="3670574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Each Story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18055D-3779-4218-B0A4-F34D06DB5B43}"/>
              </a:ext>
            </a:extLst>
          </p:cNvPr>
          <p:cNvSpPr txBox="1"/>
          <p:nvPr/>
        </p:nvSpPr>
        <p:spPr>
          <a:xfrm>
            <a:off x="1309066" y="5340619"/>
            <a:ext cx="19538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Roles</a:t>
            </a:r>
          </a:p>
          <a:p>
            <a:pPr marL="342900" indent="-342900" algn="ctr">
              <a:buFont typeface="Calibri" panose="020F0502020204030204" pitchFamily="34" charset="0"/>
              <a:buChar char="×"/>
            </a:pPr>
            <a:r>
              <a:rPr lang="en-US" dirty="0"/>
              <a:t>Product Owner</a:t>
            </a:r>
          </a:p>
          <a:p>
            <a:pPr marL="342900" indent="-342900" algn="ctr">
              <a:buFont typeface="Calibri" panose="020F0502020204030204" pitchFamily="34" charset="0"/>
              <a:buChar char="×"/>
            </a:pPr>
            <a:r>
              <a:rPr lang="en-US" dirty="0"/>
              <a:t>Dev Team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Dev &amp; Tester</a:t>
            </a:r>
          </a:p>
          <a:p>
            <a:pPr marL="342900" indent="-342900" algn="ctr">
              <a:buFont typeface="Calibri" panose="020F0502020204030204" pitchFamily="34" charset="0"/>
              <a:buChar char="×"/>
            </a:pPr>
            <a:r>
              <a:rPr lang="en-US" dirty="0"/>
              <a:t>Scrum Master</a:t>
            </a:r>
          </a:p>
        </p:txBody>
      </p:sp>
    </p:spTree>
    <p:extLst>
      <p:ext uri="{BB962C8B-B14F-4D97-AF65-F5344CB8AC3E}">
        <p14:creationId xmlns:p14="http://schemas.microsoft.com/office/powerpoint/2010/main" val="354546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6692-1D6C-4B3F-A51B-9BFA8C980F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Gathering Requirements: Information Circles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16C79-042E-46C5-9449-BA9C7765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91" y="1064491"/>
            <a:ext cx="7788018" cy="56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93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DC088F-0EC5-483F-9C80-27F68751715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Personal Kanban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A4C19C-2FC4-46C5-8657-6956A000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49218"/>
            <a:ext cx="7315545" cy="53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9DE5-56C6-411E-AF1A-F66C1F8404D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Agile Systems or Methodologies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57BDBB1-7BA7-4346-A063-98E515D3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9312"/>
            <a:ext cx="8458200" cy="56814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Mixing it all</a:t>
            </a:r>
          </a:p>
          <a:p>
            <a:pPr lvl="1"/>
            <a:r>
              <a:rPr lang="en-US" dirty="0"/>
              <a:t>Scrum-ban</a:t>
            </a:r>
          </a:p>
          <a:p>
            <a:pPr lvl="2"/>
            <a:r>
              <a:rPr lang="en-US" dirty="0"/>
              <a:t>Combining WIP Limits into Scrum Boards and # of Tasks worked at a time</a:t>
            </a:r>
          </a:p>
          <a:p>
            <a:pPr lvl="1"/>
            <a:r>
              <a:rPr lang="en-US" dirty="0"/>
              <a:t>3 Amigos (quasi XP) – Used in Scrum &amp; Kanban</a:t>
            </a:r>
          </a:p>
          <a:p>
            <a:pPr lvl="2"/>
            <a:r>
              <a:rPr lang="en-US" dirty="0"/>
              <a:t>Where PO/BA, Dev and Tester get together at the beginning of Sprint or Before picking the Story from the To Do pile</a:t>
            </a:r>
          </a:p>
          <a:p>
            <a:pPr lvl="2"/>
            <a:r>
              <a:rPr lang="en-US" dirty="0"/>
              <a:t>The three work together to determine Acceptance Criteria</a:t>
            </a:r>
          </a:p>
          <a:p>
            <a:pPr lvl="2"/>
            <a:r>
              <a:rPr lang="en-US" dirty="0"/>
              <a:t>PO/BA answers questions from Dev &amp; Tester</a:t>
            </a:r>
          </a:p>
          <a:p>
            <a:pPr lvl="2"/>
            <a:r>
              <a:rPr lang="en-US" dirty="0"/>
              <a:t>Maybe Code in Cucumber and even a little TDD</a:t>
            </a:r>
          </a:p>
          <a:p>
            <a:pPr lvl="1"/>
            <a:r>
              <a:rPr lang="en-US" dirty="0"/>
              <a:t>Kanban</a:t>
            </a:r>
          </a:p>
          <a:p>
            <a:pPr lvl="2"/>
            <a:r>
              <a:rPr lang="en-US" dirty="0"/>
              <a:t>Adding Retrospectives</a:t>
            </a:r>
          </a:p>
          <a:p>
            <a:pPr lvl="3"/>
            <a:r>
              <a:rPr lang="en-US" dirty="0"/>
              <a:t>Need to get better as a Team</a:t>
            </a:r>
          </a:p>
          <a:p>
            <a:pPr lvl="2"/>
            <a:r>
              <a:rPr lang="en-US" dirty="0"/>
              <a:t>Adding Time Boxes</a:t>
            </a:r>
          </a:p>
          <a:p>
            <a:pPr lvl="3"/>
            <a:r>
              <a:rPr lang="en-US" dirty="0"/>
              <a:t>Just to clear Done Pile from </a:t>
            </a:r>
            <a:br>
              <a:rPr lang="en-US" dirty="0"/>
            </a:br>
            <a:r>
              <a:rPr lang="en-US" dirty="0"/>
              <a:t>the tracking systems</a:t>
            </a:r>
          </a:p>
          <a:p>
            <a:pPr lvl="1"/>
            <a:r>
              <a:rPr lang="en-US" dirty="0"/>
              <a:t>Lean (Refinement)</a:t>
            </a:r>
          </a:p>
          <a:p>
            <a:pPr lvl="2"/>
            <a:r>
              <a:rPr lang="en-US" dirty="0"/>
              <a:t>Only Refine a Sprint or Two of Stories</a:t>
            </a:r>
          </a:p>
          <a:p>
            <a:pPr lvl="2"/>
            <a:r>
              <a:rPr lang="en-US" dirty="0"/>
              <a:t>Any more is a waste of time and not</a:t>
            </a:r>
            <a:br>
              <a:rPr lang="en-US" dirty="0"/>
            </a:br>
            <a:r>
              <a:rPr lang="en-US" dirty="0"/>
              <a:t>Lean Thinking</a:t>
            </a:r>
          </a:p>
          <a:p>
            <a:pPr lvl="2"/>
            <a:r>
              <a:rPr lang="en-US" dirty="0"/>
              <a:t>Over Committing is </a:t>
            </a:r>
            <a:r>
              <a:rPr lang="en-US" b="1" u="sng" dirty="0"/>
              <a:t>Not</a:t>
            </a:r>
            <a:r>
              <a:rPr lang="en-US" dirty="0"/>
              <a:t> Lean Thinking </a:t>
            </a:r>
            <a:br>
              <a:rPr lang="en-US" dirty="0"/>
            </a:br>
            <a:r>
              <a:rPr lang="en-US" dirty="0"/>
              <a:t>(Watch Velocity) – Don’t waste time Refining Stories that are not going to get “Done” in Next Sprints – What if the Priority Changes? </a:t>
            </a:r>
          </a:p>
          <a:p>
            <a:pPr lvl="3"/>
            <a:r>
              <a:rPr lang="en-US" dirty="0"/>
              <a:t>20% Over-Commit is 30min to 2 hours of wasted time per Sprint x Number of people on the Team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83ED95-42E3-4C86-8D22-9884BDBCEF0B}"/>
              </a:ext>
            </a:extLst>
          </p:cNvPr>
          <p:cNvGrpSpPr/>
          <p:nvPr/>
        </p:nvGrpSpPr>
        <p:grpSpPr>
          <a:xfrm>
            <a:off x="5141844" y="2971800"/>
            <a:ext cx="3773556" cy="2809836"/>
            <a:chOff x="2113722" y="2175401"/>
            <a:chExt cx="4611756" cy="34633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8E1ACB-81AE-4AA2-857E-0864ADE879C2}"/>
                </a:ext>
              </a:extLst>
            </p:cNvPr>
            <p:cNvSpPr/>
            <p:nvPr/>
          </p:nvSpPr>
          <p:spPr>
            <a:xfrm>
              <a:off x="2113722" y="21754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Kanban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3FAA5D-01A2-49DF-AFF4-EE2EE8761998}"/>
                </a:ext>
              </a:extLst>
            </p:cNvPr>
            <p:cNvSpPr/>
            <p:nvPr/>
          </p:nvSpPr>
          <p:spPr>
            <a:xfrm>
              <a:off x="5334000" y="21754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Scrum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4A085A-1545-473E-AA4E-A5BA9351B9EA}"/>
                </a:ext>
              </a:extLst>
            </p:cNvPr>
            <p:cNvSpPr/>
            <p:nvPr/>
          </p:nvSpPr>
          <p:spPr>
            <a:xfrm>
              <a:off x="5334000" y="46138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XP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D6D862-8AE6-4C5C-B10B-28B5E5BA6F90}"/>
                </a:ext>
              </a:extLst>
            </p:cNvPr>
            <p:cNvSpPr/>
            <p:nvPr/>
          </p:nvSpPr>
          <p:spPr>
            <a:xfrm>
              <a:off x="2113722" y="4613801"/>
              <a:ext cx="1391478" cy="10249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Lean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EB37B5-2205-41CC-A130-A280DF76B266}"/>
                </a:ext>
              </a:extLst>
            </p:cNvPr>
            <p:cNvCxnSpPr>
              <a:stCxn id="4" idx="5"/>
              <a:endCxn id="6" idx="1"/>
            </p:cNvCxnSpPr>
            <p:nvPr/>
          </p:nvCxnSpPr>
          <p:spPr>
            <a:xfrm>
              <a:off x="3301423" y="3050292"/>
              <a:ext cx="2236354" cy="171361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A723A9D-4CEE-460E-9B88-7AAE0CEAB0A3}"/>
                </a:ext>
              </a:extLst>
            </p:cNvPr>
            <p:cNvCxnSpPr>
              <a:cxnSpLocks/>
              <a:stCxn id="7" idx="7"/>
              <a:endCxn id="5" idx="3"/>
            </p:cNvCxnSpPr>
            <p:nvPr/>
          </p:nvCxnSpPr>
          <p:spPr>
            <a:xfrm flipV="1">
              <a:off x="3301423" y="3050292"/>
              <a:ext cx="2236354" cy="1713617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46380E-FCD6-43BC-BDD9-3DFBC556352A}"/>
                </a:ext>
              </a:extLst>
            </p:cNvPr>
            <p:cNvCxnSpPr>
              <a:cxnSpLocks/>
              <a:stCxn id="4" idx="4"/>
              <a:endCxn id="7" idx="0"/>
            </p:cNvCxnSpPr>
            <p:nvPr/>
          </p:nvCxnSpPr>
          <p:spPr>
            <a:xfrm>
              <a:off x="2809461" y="3200400"/>
              <a:ext cx="0" cy="1413401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0A228C-CEF3-431B-AA44-88D94C64C9D7}"/>
                </a:ext>
              </a:extLst>
            </p:cNvPr>
            <p:cNvCxnSpPr>
              <a:cxnSpLocks/>
              <a:stCxn id="6" idx="2"/>
              <a:endCxn id="7" idx="6"/>
            </p:cNvCxnSpPr>
            <p:nvPr/>
          </p:nvCxnSpPr>
          <p:spPr>
            <a:xfrm flipH="1">
              <a:off x="3505200" y="5126301"/>
              <a:ext cx="1828800" cy="0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3CBBD8-FC41-44E8-B745-ED6719102424}"/>
                </a:ext>
              </a:extLst>
            </p:cNvPr>
            <p:cNvCxnSpPr>
              <a:cxnSpLocks/>
              <a:stCxn id="5" idx="4"/>
              <a:endCxn id="6" idx="0"/>
            </p:cNvCxnSpPr>
            <p:nvPr/>
          </p:nvCxnSpPr>
          <p:spPr>
            <a:xfrm>
              <a:off x="6029739" y="3200400"/>
              <a:ext cx="0" cy="1413401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1F0452-371B-4BA6-B0EC-EEF6B8FC1B64}"/>
                </a:ext>
              </a:extLst>
            </p:cNvPr>
            <p:cNvCxnSpPr>
              <a:cxnSpLocks/>
              <a:stCxn id="5" idx="2"/>
              <a:endCxn id="4" idx="6"/>
            </p:cNvCxnSpPr>
            <p:nvPr/>
          </p:nvCxnSpPr>
          <p:spPr>
            <a:xfrm flipH="1">
              <a:off x="3505200" y="2687901"/>
              <a:ext cx="1828800" cy="0"/>
            </a:xfrm>
            <a:prstGeom prst="line">
              <a:avLst/>
            </a:prstGeom>
            <a:ln w="762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19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BF1F-882A-4F05-98C2-41F963320EFD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Information Circles – Building the 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C201-B015-4D78-9D21-B3AB6EA6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657600" cy="4906963"/>
          </a:xfrm>
        </p:spPr>
        <p:txBody>
          <a:bodyPr/>
          <a:lstStyle/>
          <a:p>
            <a:r>
              <a:rPr lang="en-US" dirty="0"/>
              <a:t>Attending Demonstrations</a:t>
            </a:r>
          </a:p>
          <a:p>
            <a:r>
              <a:rPr lang="en-US" dirty="0"/>
              <a:t>Information Gathering Sessions</a:t>
            </a:r>
          </a:p>
          <a:p>
            <a:r>
              <a:rPr lang="en-US" dirty="0"/>
              <a:t>Product Owner / Business Meetings / Customer Meetings</a:t>
            </a:r>
          </a:p>
          <a:p>
            <a:pPr lvl="1"/>
            <a:r>
              <a:rPr lang="en-US" dirty="0"/>
              <a:t>Don’t let the PO go without the BA</a:t>
            </a:r>
          </a:p>
          <a:p>
            <a:pPr lvl="1"/>
            <a:r>
              <a:rPr lang="en-US" dirty="0"/>
              <a:t>Risk Information Lost</a:t>
            </a:r>
          </a:p>
          <a:p>
            <a:r>
              <a:rPr lang="en-US" dirty="0"/>
              <a:t>Vision Meetings</a:t>
            </a:r>
          </a:p>
          <a:p>
            <a:r>
              <a:rPr lang="en-US" dirty="0"/>
              <a:t>Proof of Concepts or Spike Demonstrations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75118-9604-4997-A711-E98D640D1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1" y="1085327"/>
            <a:ext cx="4973782" cy="54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34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0A7F-C318-49AA-9308-207C1761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Rate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7798-66BE-4347-85FC-D14EABCF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048327"/>
            <a:ext cx="82296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Myth:  Agile Development = Requirements Change at Any Time 24×7</a:t>
            </a:r>
          </a:p>
          <a:p>
            <a:r>
              <a:rPr lang="en-US" sz="1800" dirty="0"/>
              <a:t>Truth: Requirements Don’t Change While Developing</a:t>
            </a:r>
          </a:p>
          <a:p>
            <a:pPr lvl="1"/>
            <a:endParaRPr lang="en-US" sz="1000" dirty="0"/>
          </a:p>
          <a:p>
            <a:r>
              <a:rPr lang="en-US" sz="1800" b="1" u="sng" dirty="0"/>
              <a:t>Scrum Change</a:t>
            </a:r>
            <a:r>
              <a:rPr lang="en-US" sz="1800" dirty="0"/>
              <a:t>: Time Box Based, Change at Beginning of Each Sprint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b="1" u="sng" dirty="0"/>
              <a:t>Kanban Change</a:t>
            </a:r>
            <a:r>
              <a:rPr lang="en-US" sz="1800" dirty="0"/>
              <a:t>:  To Do WIP Limit Based – Add new Story/Requirement when one is Pulled from “To Do” to </a:t>
            </a:r>
            <a:br>
              <a:rPr lang="en-US" sz="1800" dirty="0"/>
            </a:br>
            <a:r>
              <a:rPr lang="en-US" sz="1800" dirty="0"/>
              <a:t> “In Process”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BBCAB-E30C-49EE-B716-82B4EAE2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324599" cy="1877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161AB-002E-428B-B894-797DE1738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908995"/>
            <a:ext cx="4438412" cy="16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06AC-0876-4723-AAF9-3C8FA4F66B5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Scrum Sprint Calendars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C3202-E16F-45CF-A818-A238F0D45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50127"/>
            <a:ext cx="6684818" cy="41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2EEC-A81E-4A11-9CCF-220F3CA8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Vision &amp;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CF66-1F96-46E0-8C28-22CD2DB07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Brand</a:t>
            </a:r>
          </a:p>
          <a:p>
            <a:r>
              <a:rPr lang="en-US" sz="2400" dirty="0"/>
              <a:t>User Profiles</a:t>
            </a:r>
          </a:p>
          <a:p>
            <a:r>
              <a:rPr lang="en-US" sz="2400" dirty="0"/>
              <a:t>Goals</a:t>
            </a:r>
          </a:p>
          <a:p>
            <a:r>
              <a:rPr lang="en-US" sz="2400" dirty="0"/>
              <a:t>Site Audit</a:t>
            </a:r>
          </a:p>
          <a:p>
            <a:r>
              <a:rPr lang="en-US" sz="2400" dirty="0"/>
              <a:t>User Needs</a:t>
            </a:r>
          </a:p>
          <a:p>
            <a:r>
              <a:rPr lang="en-US" sz="2400" dirty="0"/>
              <a:t>Create User Stories</a:t>
            </a:r>
          </a:p>
          <a:p>
            <a:r>
              <a:rPr lang="en-US" sz="2400" dirty="0"/>
              <a:t>Site Map</a:t>
            </a:r>
          </a:p>
          <a:p>
            <a:r>
              <a:rPr lang="en-US" sz="2400" dirty="0"/>
              <a:t>Wireframes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32687-2A03-4079-92A2-AE101045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Awareness</a:t>
            </a:r>
          </a:p>
          <a:p>
            <a:r>
              <a:rPr lang="en-US" sz="2400" dirty="0"/>
              <a:t>Engagement</a:t>
            </a:r>
          </a:p>
          <a:p>
            <a:r>
              <a:rPr lang="en-US" sz="2400" dirty="0"/>
              <a:t>Retention / Return</a:t>
            </a:r>
          </a:p>
          <a:p>
            <a:r>
              <a:rPr lang="en-US" sz="2400" dirty="0"/>
              <a:t>Referral</a:t>
            </a:r>
          </a:p>
          <a:p>
            <a:r>
              <a:rPr lang="en-US" sz="2400" dirty="0"/>
              <a:t>Revenue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CE8C3-6874-430B-8CDF-995160AB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44584"/>
            <a:ext cx="5754977" cy="2838778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A848A3D1-9AF6-48ED-B47B-3690DABF0FC3}"/>
              </a:ext>
            </a:extLst>
          </p:cNvPr>
          <p:cNvSpPr/>
          <p:nvPr/>
        </p:nvSpPr>
        <p:spPr>
          <a:xfrm>
            <a:off x="3733800" y="1239313"/>
            <a:ext cx="914400" cy="197041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6F8366-833B-4BB8-A5A2-040367DFF973}"/>
              </a:ext>
            </a:extLst>
          </p:cNvPr>
          <p:cNvCxnSpPr>
            <a:endCxn id="7" idx="1"/>
          </p:cNvCxnSpPr>
          <p:nvPr/>
        </p:nvCxnSpPr>
        <p:spPr>
          <a:xfrm>
            <a:off x="1676400" y="2209800"/>
            <a:ext cx="2057400" cy="147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5D8C-DCC5-4093-8BC1-5EC4FC67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Prioritize </a:t>
            </a:r>
            <a:r>
              <a:rPr lang="en-US" sz="2800" b="1" dirty="0" err="1"/>
              <a:t>MoSCoW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CAEA-559C-43F5-8533-6780DCECB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58674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err="1"/>
              <a:t>MoSCoW</a:t>
            </a:r>
            <a:r>
              <a:rPr lang="en-US" sz="2600" dirty="0"/>
              <a:t> and ROI with the following prioritized order:</a:t>
            </a:r>
          </a:p>
          <a:p>
            <a:endParaRPr lang="en-US" sz="2600" dirty="0"/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Customer MUST Have (The “M” in </a:t>
            </a:r>
            <a:r>
              <a:rPr lang="en-US" sz="2300" dirty="0" err="1"/>
              <a:t>MoSCoW</a:t>
            </a:r>
            <a:r>
              <a:rPr lang="en-US" sz="23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Brings in Immediate CASH INCOME – ROI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Customer SHOULD Have (The “S” in </a:t>
            </a:r>
            <a:r>
              <a:rPr lang="en-US" sz="2300" dirty="0" err="1"/>
              <a:t>MoSCoW</a:t>
            </a:r>
            <a:r>
              <a:rPr lang="en-US" sz="23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Saves the Company Money – ROI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Customer COULD Have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New Customer – Future ROI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Won’t Have (Would like)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300" dirty="0"/>
              <a:t>Gold Plating – Only after the </a:t>
            </a:r>
            <a:br>
              <a:rPr lang="en-US" sz="2300" dirty="0"/>
            </a:br>
            <a:r>
              <a:rPr lang="en-US" sz="2300" dirty="0"/>
              <a:t>company pays bonuses </a:t>
            </a:r>
            <a:br>
              <a:rPr lang="en-US" sz="2300" dirty="0"/>
            </a:br>
            <a:r>
              <a:rPr lang="en-US" sz="2300" dirty="0"/>
              <a:t>and donates to charity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4D6E6-895A-44CE-9C36-A20A3534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316" y="2743200"/>
            <a:ext cx="5188084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7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6134-8F93-40DC-B65F-49E0E7E4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b="1" dirty="0"/>
              <a:t>Prioritize – Cash Flow &amp; Customer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1B8FC-2BD3-41A2-9CDE-4D5E355F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06764"/>
            <a:ext cx="7620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3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1288</Words>
  <Application>Microsoft Office PowerPoint</Application>
  <PresentationFormat>On-screen Show (4:3)</PresentationFormat>
  <Paragraphs>351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Professional Development Day (PDD)   Agile Story Telling Requirements Refinement</vt:lpstr>
      <vt:lpstr>Agenda</vt:lpstr>
      <vt:lpstr>Gathering Requirements: Information Circles</vt:lpstr>
      <vt:lpstr>Information Circles – Building the Backlog</vt:lpstr>
      <vt:lpstr>Rate of Change</vt:lpstr>
      <vt:lpstr>Scrum Sprint Calendars</vt:lpstr>
      <vt:lpstr>Vision &amp; Value</vt:lpstr>
      <vt:lpstr>Prioritize MoSCoW</vt:lpstr>
      <vt:lpstr>Prioritize – Cash Flow &amp; Customer</vt:lpstr>
      <vt:lpstr>PowerPoint Presentation</vt:lpstr>
      <vt:lpstr>Feature and Story Decomposition</vt:lpstr>
      <vt:lpstr>Story Writing</vt:lpstr>
      <vt:lpstr>Exercise – 6 Word Stories (5 minutes optional)</vt:lpstr>
      <vt:lpstr>Story Refinement Flow</vt:lpstr>
      <vt:lpstr>Measuring Story Refinement Flow (Proof of Concepts, Spikes &amp; UX Proofs)</vt:lpstr>
      <vt:lpstr>Scrum Flow</vt:lpstr>
      <vt:lpstr>Kanban Flow</vt:lpstr>
      <vt:lpstr>Backlog Refinement</vt:lpstr>
      <vt:lpstr>Measuring Story Refinement Health of Backlog (Simple Pie Charts)</vt:lpstr>
      <vt:lpstr>Measuring Story Refinement Health of Backlog (Cumulative Flow)</vt:lpstr>
      <vt:lpstr>Agile Extras</vt:lpstr>
      <vt:lpstr>Closing: Reference Materials</vt:lpstr>
      <vt:lpstr>Thank You and  Happy Scrumming</vt:lpstr>
      <vt:lpstr>Appendix Information</vt:lpstr>
      <vt:lpstr>Quick Battle Summary</vt:lpstr>
      <vt:lpstr>Agile Systems or Methodologies</vt:lpstr>
      <vt:lpstr>Extreme Programming (XP)</vt:lpstr>
      <vt:lpstr>Scrum</vt:lpstr>
      <vt:lpstr>Kanban</vt:lpstr>
      <vt:lpstr>Personal Kanban Board</vt:lpstr>
      <vt:lpstr>Agile Systems or Methodologies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about Greg Mester Agile Story Telling IIBA 20180913</dc:title>
  <dc:creator>Administrator</dc:creator>
  <cp:lastModifiedBy>Greg Mester</cp:lastModifiedBy>
  <cp:revision>134</cp:revision>
  <dcterms:created xsi:type="dcterms:W3CDTF">2012-12-27T04:01:09Z</dcterms:created>
  <dcterms:modified xsi:type="dcterms:W3CDTF">2018-09-14T06:21:20Z</dcterms:modified>
</cp:coreProperties>
</file>